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65" r:id="rId4"/>
    <p:sldId id="295" r:id="rId5"/>
    <p:sldId id="292" r:id="rId6"/>
    <p:sldId id="268" r:id="rId7"/>
    <p:sldId id="287" r:id="rId8"/>
    <p:sldId id="284" r:id="rId9"/>
    <p:sldId id="285" r:id="rId10"/>
    <p:sldId id="289" r:id="rId11"/>
    <p:sldId id="290" r:id="rId12"/>
    <p:sldId id="29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FF00FF"/>
    <a:srgbClr val="5B9BD5"/>
    <a:srgbClr val="AFE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1057-FF0E-47CF-94C8-DD7EC62D7880}" type="datetimeFigureOut">
              <a:rPr lang="en-AU" smtClean="0"/>
              <a:t>28/05/2018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305C-B2B9-4E2D-88FA-620B00D678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912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1057-FF0E-47CF-94C8-DD7EC62D7880}" type="datetimeFigureOut">
              <a:rPr lang="en-AU" smtClean="0"/>
              <a:t>28/05/2018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305C-B2B9-4E2D-88FA-620B00D678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6050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1057-FF0E-47CF-94C8-DD7EC62D7880}" type="datetimeFigureOut">
              <a:rPr lang="en-AU" smtClean="0"/>
              <a:t>28/05/2018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305C-B2B9-4E2D-88FA-620B00D678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0867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1057-FF0E-47CF-94C8-DD7EC62D7880}" type="datetimeFigureOut">
              <a:rPr lang="en-AU" smtClean="0"/>
              <a:t>28/05/2018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305C-B2B9-4E2D-88FA-620B00D678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346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1057-FF0E-47CF-94C8-DD7EC62D7880}" type="datetimeFigureOut">
              <a:rPr lang="en-AU" smtClean="0"/>
              <a:t>28/05/2018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305C-B2B9-4E2D-88FA-620B00D678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153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1057-FF0E-47CF-94C8-DD7EC62D7880}" type="datetimeFigureOut">
              <a:rPr lang="en-AU" smtClean="0"/>
              <a:t>28/05/2018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305C-B2B9-4E2D-88FA-620B00D678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2628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1057-FF0E-47CF-94C8-DD7EC62D7880}" type="datetimeFigureOut">
              <a:rPr lang="en-AU" smtClean="0"/>
              <a:t>28/05/2018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305C-B2B9-4E2D-88FA-620B00D678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55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1057-FF0E-47CF-94C8-DD7EC62D7880}" type="datetimeFigureOut">
              <a:rPr lang="en-AU" smtClean="0"/>
              <a:t>28/05/2018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305C-B2B9-4E2D-88FA-620B00D678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557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1057-FF0E-47CF-94C8-DD7EC62D7880}" type="datetimeFigureOut">
              <a:rPr lang="en-AU" smtClean="0"/>
              <a:t>28/05/2018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305C-B2B9-4E2D-88FA-620B00D678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335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1057-FF0E-47CF-94C8-DD7EC62D7880}" type="datetimeFigureOut">
              <a:rPr lang="en-AU" smtClean="0"/>
              <a:t>28/05/2018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305C-B2B9-4E2D-88FA-620B00D678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627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1057-FF0E-47CF-94C8-DD7EC62D7880}" type="datetimeFigureOut">
              <a:rPr lang="en-AU" smtClean="0"/>
              <a:t>28/05/2018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305C-B2B9-4E2D-88FA-620B00D678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7046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41057-FF0E-47CF-94C8-DD7EC62D7880}" type="datetimeFigureOut">
              <a:rPr lang="en-AU" smtClean="0"/>
              <a:t>28/05/2018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8305C-B2B9-4E2D-88FA-620B00D678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420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5.png"/><Relationship Id="rId4" Type="http://schemas.openxmlformats.org/officeDocument/2006/relationships/image" Target="../media/image2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../media/image1.png"/><Relationship Id="rId7" Type="http://schemas.openxmlformats.org/officeDocument/2006/relationships/image" Target="NUL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11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NULL"/><Relationship Id="rId4" Type="http://schemas.openxmlformats.org/officeDocument/2006/relationships/image" Target="../media/image2.png"/><Relationship Id="rId9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5" Type="http://schemas.openxmlformats.org/officeDocument/2006/relationships/image" Target="../media/image40.png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1.png"/><Relationship Id="rId2" Type="http://schemas.openxmlformats.org/officeDocument/2006/relationships/image" Target="../media/image38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1.png"/><Relationship Id="rId7" Type="http://schemas.openxmlformats.org/officeDocument/2006/relationships/image" Target="../media/image3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11" Type="http://schemas.openxmlformats.org/officeDocument/2006/relationships/image" Target="../media/image58.png"/><Relationship Id="rId5" Type="http://schemas.openxmlformats.org/officeDocument/2006/relationships/image" Target="../media/image7.gif"/><Relationship Id="rId10" Type="http://schemas.openxmlformats.org/officeDocument/2006/relationships/image" Target="../media/image56.png"/><Relationship Id="rId4" Type="http://schemas.openxmlformats.org/officeDocument/2006/relationships/image" Target="../media/image32.png"/><Relationship Id="rId9" Type="http://schemas.openxmlformats.org/officeDocument/2006/relationships/image" Target="../media/image5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74.png"/><Relationship Id="rId7" Type="http://schemas.openxmlformats.org/officeDocument/2006/relationships/image" Target="../media/image39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1.png"/><Relationship Id="rId5" Type="http://schemas.openxmlformats.org/officeDocument/2006/relationships/image" Target="../media/image76.png"/><Relationship Id="rId10" Type="http://schemas.openxmlformats.org/officeDocument/2006/relationships/image" Target="../media/image23.png"/><Relationship Id="rId4" Type="http://schemas.openxmlformats.org/officeDocument/2006/relationships/image" Target="../media/image75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399" y="1277566"/>
            <a:ext cx="7153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 smtClean="0"/>
              <a:t>Hamilton Decompositions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5152416" y="2665379"/>
            <a:ext cx="231518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Brian Alspach</a:t>
            </a:r>
          </a:p>
          <a:p>
            <a:r>
              <a:rPr lang="sv-SE" dirty="0" smtClean="0"/>
              <a:t>Matt </a:t>
            </a:r>
            <a:r>
              <a:rPr lang="sv-SE" dirty="0"/>
              <a:t>Dean</a:t>
            </a:r>
          </a:p>
          <a:p>
            <a:r>
              <a:rPr lang="sv-SE" dirty="0"/>
              <a:t>Sara Herke</a:t>
            </a:r>
          </a:p>
          <a:p>
            <a:r>
              <a:rPr lang="sv-SE" dirty="0" smtClean="0"/>
              <a:t>Don Kreher</a:t>
            </a:r>
          </a:p>
          <a:p>
            <a:r>
              <a:rPr lang="sv-SE" dirty="0" smtClean="0"/>
              <a:t>Barbara </a:t>
            </a:r>
            <a:r>
              <a:rPr lang="sv-SE" dirty="0"/>
              <a:t>Maenhaut</a:t>
            </a:r>
          </a:p>
          <a:p>
            <a:r>
              <a:rPr lang="sv-SE" dirty="0"/>
              <a:t>Ben Smith</a:t>
            </a:r>
          </a:p>
          <a:p>
            <a:r>
              <a:rPr lang="sv-SE" dirty="0"/>
              <a:t>Bridget Webb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37498" y="2202757"/>
            <a:ext cx="2172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joint work with:-</a:t>
            </a:r>
            <a:endParaRPr lang="en-AU" dirty="0"/>
          </a:p>
        </p:txBody>
      </p:sp>
      <p:grpSp>
        <p:nvGrpSpPr>
          <p:cNvPr id="11" name="Group 10"/>
          <p:cNvGrpSpPr/>
          <p:nvPr/>
        </p:nvGrpSpPr>
        <p:grpSpPr>
          <a:xfrm>
            <a:off x="22698" y="25941"/>
            <a:ext cx="136188" cy="162128"/>
            <a:chOff x="1057072" y="544749"/>
            <a:chExt cx="136188" cy="16212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057072" y="551234"/>
              <a:ext cx="13618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057072" y="544749"/>
              <a:ext cx="0" cy="1621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 rot="16200000">
            <a:off x="35668" y="6650476"/>
            <a:ext cx="136188" cy="162128"/>
            <a:chOff x="1057072" y="544749"/>
            <a:chExt cx="136188" cy="162128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1057072" y="551234"/>
              <a:ext cx="13618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057072" y="544749"/>
              <a:ext cx="0" cy="1621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10800000">
            <a:off x="12010415" y="6666689"/>
            <a:ext cx="136188" cy="162128"/>
            <a:chOff x="1057072" y="544749"/>
            <a:chExt cx="136188" cy="162128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1057072" y="551234"/>
              <a:ext cx="13618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057072" y="544749"/>
              <a:ext cx="0" cy="1621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 rot="5400000">
            <a:off x="11990961" y="51881"/>
            <a:ext cx="136188" cy="162128"/>
            <a:chOff x="1057072" y="544749"/>
            <a:chExt cx="136188" cy="162128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1057072" y="551234"/>
              <a:ext cx="13618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057072" y="544749"/>
              <a:ext cx="0" cy="1621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1157591" y="5343728"/>
            <a:ext cx="3994825" cy="36933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Hamilton decompositions of line graphs.</a:t>
            </a:r>
            <a:endParaRPr lang="en-AU" dirty="0"/>
          </a:p>
        </p:txBody>
      </p:sp>
      <p:sp>
        <p:nvSpPr>
          <p:cNvPr id="24" name="TextBox 23"/>
          <p:cNvSpPr txBox="1"/>
          <p:nvPr/>
        </p:nvSpPr>
        <p:spPr>
          <a:xfrm>
            <a:off x="6293795" y="5343728"/>
            <a:ext cx="4377447" cy="36933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/>
              <a:t>Hamilton decompositions of Cayley graphs. </a:t>
            </a:r>
          </a:p>
        </p:txBody>
      </p:sp>
    </p:spTree>
    <p:extLst>
      <p:ext uri="{BB962C8B-B14F-4D97-AF65-F5344CB8AC3E}">
        <p14:creationId xmlns:p14="http://schemas.microsoft.com/office/powerpoint/2010/main" val="191721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40759" y="2405557"/>
                <a:ext cx="1108599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Every other connected 4-regular Cayley graph of order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≤168</m:t>
                    </m:r>
                  </m:oMath>
                </a14:m>
                <a:r>
                  <a:rPr lang="en-AU" dirty="0" smtClean="0"/>
                  <a:t> has a Hamilton decomposition. </a:t>
                </a:r>
              </a:p>
              <a:p>
                <a:pPr algn="r"/>
                <a:r>
                  <a:rPr lang="en-AU" dirty="0" smtClean="0"/>
                  <a:t>McKay and </a:t>
                </a:r>
                <a:r>
                  <a:rPr lang="en-AU" dirty="0" err="1" smtClean="0"/>
                  <a:t>Royle</a:t>
                </a:r>
                <a:r>
                  <a:rPr lang="en-AU" dirty="0" smtClean="0"/>
                  <a:t> 2014 </a:t>
                </a:r>
                <a:endParaRPr lang="en-A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759" y="2405557"/>
                <a:ext cx="11085998" cy="646331"/>
              </a:xfrm>
              <a:prstGeom prst="rect">
                <a:avLst/>
              </a:prstGeom>
              <a:blipFill>
                <a:blip r:embed="rId2"/>
                <a:stretch>
                  <a:fillRect l="-495" t="-5660" r="-935" b="-1415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5867" y="857939"/>
                <a:ext cx="8955932" cy="681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b="0" dirty="0" smtClean="0"/>
                  <a:t>(1)  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d>
                          <m:dPr>
                            <m:ctrlPr>
                              <a:rPr lang="en-AU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d>
                      </m:e>
                    </m:d>
                  </m:oMath>
                </a14:m>
                <a:r>
                  <a:rPr lang="en-AU" dirty="0" smtClean="0"/>
                  <a:t> where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AU" dirty="0" smtClean="0"/>
                  <a:t> is the Petersen graph is a connected 4-regular Cayley graph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AU" dirty="0" smtClean="0"/>
                  <a:t> </a:t>
                </a:r>
              </a:p>
              <a:p>
                <a:r>
                  <a:rPr lang="en-AU" dirty="0" smtClean="0"/>
                  <a:t>        and has no Hamilton decomposition.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67" y="857939"/>
                <a:ext cx="8955932" cy="681982"/>
              </a:xfrm>
              <a:prstGeom prst="rect">
                <a:avLst/>
              </a:prstGeom>
              <a:blipFill>
                <a:blip r:embed="rId3"/>
                <a:stretch>
                  <a:fillRect l="-544" t="-1786" b="-1339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5867" y="1608306"/>
                <a:ext cx="9834373" cy="681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(2)   </a:t>
                </a:r>
                <a14:m>
                  <m:oMath xmlns:m="http://schemas.openxmlformats.org/officeDocument/2006/math">
                    <m:r>
                      <a:rPr lang="en-AU" i="1" smtClean="0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𝐿</m:t>
                        </m:r>
                        <m:d>
                          <m:dPr>
                            <m:ctrlPr>
                              <a:rPr lang="en-AU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</m:e>
                    </m:d>
                  </m:oMath>
                </a14:m>
                <a:r>
                  <a:rPr lang="en-AU" dirty="0"/>
                  <a:t> </a:t>
                </a:r>
                <a:r>
                  <a:rPr lang="en-AU" dirty="0" smtClean="0"/>
                  <a:t>where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AU" dirty="0" smtClean="0"/>
                  <a:t> is the </a:t>
                </a:r>
                <a:r>
                  <a:rPr lang="en-AU" dirty="0" err="1" smtClean="0"/>
                  <a:t>Coxeter</a:t>
                </a:r>
                <a:r>
                  <a:rPr lang="en-AU" dirty="0" smtClean="0"/>
                  <a:t> graph is </a:t>
                </a:r>
                <a:r>
                  <a:rPr lang="en-AU" dirty="0"/>
                  <a:t>a connected 4-regular Cayley graph on 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𝑃𝑆𝐿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(2,7)</m:t>
                    </m:r>
                  </m:oMath>
                </a14:m>
                <a:r>
                  <a:rPr lang="en-AU" dirty="0"/>
                  <a:t> </a:t>
                </a:r>
                <a:endParaRPr lang="en-AU" dirty="0" smtClean="0"/>
              </a:p>
              <a:p>
                <a:r>
                  <a:rPr lang="en-AU" dirty="0" smtClean="0"/>
                  <a:t>        and has no </a:t>
                </a:r>
                <a:r>
                  <a:rPr lang="en-AU" dirty="0"/>
                  <a:t>Hamilton decomposition</a:t>
                </a:r>
                <a:r>
                  <a:rPr lang="en-AU" dirty="0" smtClean="0"/>
                  <a:t>.</a:t>
                </a:r>
                <a:endParaRPr lang="en-A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67" y="1608306"/>
                <a:ext cx="9834373" cy="681982"/>
              </a:xfrm>
              <a:prstGeom prst="rect">
                <a:avLst/>
              </a:prstGeom>
              <a:blipFill>
                <a:blip r:embed="rId4"/>
                <a:stretch>
                  <a:fillRect l="-496" t="-1786" b="-1339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126887" y="24826"/>
            <a:ext cx="6796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FF0000"/>
                </a:solidFill>
              </a:rPr>
              <a:t>Hamilton decompositions of Cayley </a:t>
            </a:r>
            <a:r>
              <a:rPr lang="en-AU" sz="2400" dirty="0">
                <a:solidFill>
                  <a:srgbClr val="FF0000"/>
                </a:solidFill>
              </a:rPr>
              <a:t>graphs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1034" y="477374"/>
            <a:ext cx="114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There exist at least two connected 4-regular Cayley graphs having no Hamilton decomposition.</a:t>
            </a:r>
            <a:endParaRPr lang="en-AU" dirty="0"/>
          </a:p>
        </p:txBody>
      </p:sp>
      <p:grpSp>
        <p:nvGrpSpPr>
          <p:cNvPr id="212" name="Group 211"/>
          <p:cNvGrpSpPr/>
          <p:nvPr/>
        </p:nvGrpSpPr>
        <p:grpSpPr>
          <a:xfrm>
            <a:off x="386155" y="2863823"/>
            <a:ext cx="3219564" cy="3082560"/>
            <a:chOff x="1287753" y="476595"/>
            <a:chExt cx="6573861" cy="6371421"/>
          </a:xfrm>
        </p:grpSpPr>
        <p:grpSp>
          <p:nvGrpSpPr>
            <p:cNvPr id="213" name="Group 212"/>
            <p:cNvGrpSpPr/>
            <p:nvPr/>
          </p:nvGrpSpPr>
          <p:grpSpPr>
            <a:xfrm>
              <a:off x="1334847" y="545306"/>
              <a:ext cx="6472255" cy="6302710"/>
              <a:chOff x="1334847" y="545306"/>
              <a:chExt cx="6472255" cy="6302710"/>
            </a:xfrm>
          </p:grpSpPr>
          <p:grpSp>
            <p:nvGrpSpPr>
              <p:cNvPr id="275" name="Group 274"/>
              <p:cNvGrpSpPr/>
              <p:nvPr/>
            </p:nvGrpSpPr>
            <p:grpSpPr>
              <a:xfrm>
                <a:off x="3986213" y="545306"/>
                <a:ext cx="1181808" cy="295275"/>
                <a:chOff x="3986213" y="545306"/>
                <a:chExt cx="1181808" cy="295275"/>
              </a:xfrm>
            </p:grpSpPr>
            <p:cxnSp>
              <p:nvCxnSpPr>
                <p:cNvPr id="410" name="Straight Connector 409"/>
                <p:cNvCxnSpPr/>
                <p:nvPr/>
              </p:nvCxnSpPr>
              <p:spPr>
                <a:xfrm>
                  <a:off x="3988594" y="550069"/>
                  <a:ext cx="85725" cy="29051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1" name="Straight Connector 410"/>
                <p:cNvCxnSpPr/>
                <p:nvPr/>
              </p:nvCxnSpPr>
              <p:spPr>
                <a:xfrm flipV="1">
                  <a:off x="4067944" y="833438"/>
                  <a:ext cx="989831" cy="32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2" name="Straight Connector 411"/>
                <p:cNvCxnSpPr/>
                <p:nvPr/>
              </p:nvCxnSpPr>
              <p:spPr>
                <a:xfrm flipV="1">
                  <a:off x="5064919" y="548681"/>
                  <a:ext cx="103102" cy="28713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3" name="Straight Connector 412"/>
                <p:cNvCxnSpPr/>
                <p:nvPr/>
              </p:nvCxnSpPr>
              <p:spPr>
                <a:xfrm>
                  <a:off x="3986213" y="545306"/>
                  <a:ext cx="1181808" cy="33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6" name="Straight Connector 275"/>
              <p:cNvCxnSpPr/>
              <p:nvPr/>
            </p:nvCxnSpPr>
            <p:spPr>
              <a:xfrm flipV="1">
                <a:off x="4074319" y="550069"/>
                <a:ext cx="1093702" cy="2857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/>
              <p:cNvCxnSpPr/>
              <p:nvPr/>
            </p:nvCxnSpPr>
            <p:spPr>
              <a:xfrm>
                <a:off x="3988594" y="545306"/>
                <a:ext cx="1076325" cy="2905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8" name="Group 277"/>
              <p:cNvGrpSpPr/>
              <p:nvPr/>
            </p:nvGrpSpPr>
            <p:grpSpPr>
              <a:xfrm>
                <a:off x="7193224" y="2208600"/>
                <a:ext cx="613877" cy="1194775"/>
                <a:chOff x="7193224" y="2208600"/>
                <a:chExt cx="613877" cy="1194775"/>
              </a:xfrm>
            </p:grpSpPr>
            <p:grpSp>
              <p:nvGrpSpPr>
                <p:cNvPr id="403" name="Group 402"/>
                <p:cNvGrpSpPr/>
                <p:nvPr/>
              </p:nvGrpSpPr>
              <p:grpSpPr>
                <a:xfrm rot="4320000">
                  <a:off x="6896395" y="2664833"/>
                  <a:ext cx="1181808" cy="295275"/>
                  <a:chOff x="3986213" y="545306"/>
                  <a:chExt cx="1181808" cy="295275"/>
                </a:xfrm>
              </p:grpSpPr>
              <p:cxnSp>
                <p:nvCxnSpPr>
                  <p:cNvPr id="406" name="Straight Connector 405"/>
                  <p:cNvCxnSpPr/>
                  <p:nvPr/>
                </p:nvCxnSpPr>
                <p:spPr>
                  <a:xfrm>
                    <a:off x="3988594" y="550069"/>
                    <a:ext cx="85725" cy="29051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7" name="Straight Connector 406"/>
                  <p:cNvCxnSpPr/>
                  <p:nvPr/>
                </p:nvCxnSpPr>
                <p:spPr>
                  <a:xfrm flipV="1">
                    <a:off x="4067944" y="833438"/>
                    <a:ext cx="989831" cy="3274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8" name="Straight Connector 407"/>
                  <p:cNvCxnSpPr/>
                  <p:nvPr/>
                </p:nvCxnSpPr>
                <p:spPr>
                  <a:xfrm flipV="1">
                    <a:off x="5064919" y="548681"/>
                    <a:ext cx="103102" cy="28713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9" name="Straight Connector 408"/>
                  <p:cNvCxnSpPr/>
                  <p:nvPr/>
                </p:nvCxnSpPr>
                <p:spPr>
                  <a:xfrm>
                    <a:off x="3986213" y="545306"/>
                    <a:ext cx="1181808" cy="3374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04" name="Straight Connector 403"/>
                <p:cNvCxnSpPr/>
                <p:nvPr/>
              </p:nvCxnSpPr>
              <p:spPr>
                <a:xfrm>
                  <a:off x="7441902" y="2208600"/>
                  <a:ext cx="60311" cy="110543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5" name="Straight Connector 404"/>
                <p:cNvCxnSpPr/>
                <p:nvPr/>
              </p:nvCxnSpPr>
              <p:spPr>
                <a:xfrm>
                  <a:off x="7193224" y="2371633"/>
                  <a:ext cx="613877" cy="95357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9" name="Group 278"/>
              <p:cNvGrpSpPr/>
              <p:nvPr/>
            </p:nvGrpSpPr>
            <p:grpSpPr>
              <a:xfrm rot="4320000">
                <a:off x="6066110" y="5653457"/>
                <a:ext cx="613877" cy="1194775"/>
                <a:chOff x="7193224" y="2208600"/>
                <a:chExt cx="613877" cy="1194775"/>
              </a:xfrm>
            </p:grpSpPr>
            <p:grpSp>
              <p:nvGrpSpPr>
                <p:cNvPr id="396" name="Group 395"/>
                <p:cNvGrpSpPr/>
                <p:nvPr/>
              </p:nvGrpSpPr>
              <p:grpSpPr>
                <a:xfrm rot="4320000">
                  <a:off x="6896395" y="2664833"/>
                  <a:ext cx="1181808" cy="295275"/>
                  <a:chOff x="3986213" y="545306"/>
                  <a:chExt cx="1181808" cy="295275"/>
                </a:xfrm>
              </p:grpSpPr>
              <p:cxnSp>
                <p:nvCxnSpPr>
                  <p:cNvPr id="399" name="Straight Connector 398"/>
                  <p:cNvCxnSpPr/>
                  <p:nvPr/>
                </p:nvCxnSpPr>
                <p:spPr>
                  <a:xfrm>
                    <a:off x="3988594" y="550069"/>
                    <a:ext cx="85725" cy="29051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0" name="Straight Connector 399"/>
                  <p:cNvCxnSpPr/>
                  <p:nvPr/>
                </p:nvCxnSpPr>
                <p:spPr>
                  <a:xfrm flipV="1">
                    <a:off x="4067944" y="833438"/>
                    <a:ext cx="989831" cy="3274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1" name="Straight Connector 400"/>
                  <p:cNvCxnSpPr/>
                  <p:nvPr/>
                </p:nvCxnSpPr>
                <p:spPr>
                  <a:xfrm flipV="1">
                    <a:off x="5064919" y="548681"/>
                    <a:ext cx="103102" cy="28713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2" name="Straight Connector 401"/>
                  <p:cNvCxnSpPr/>
                  <p:nvPr/>
                </p:nvCxnSpPr>
                <p:spPr>
                  <a:xfrm>
                    <a:off x="3986213" y="545306"/>
                    <a:ext cx="1181808" cy="3374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97" name="Straight Connector 396"/>
                <p:cNvCxnSpPr/>
                <p:nvPr/>
              </p:nvCxnSpPr>
              <p:spPr>
                <a:xfrm>
                  <a:off x="7441902" y="2208600"/>
                  <a:ext cx="60311" cy="110543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Straight Connector 397"/>
                <p:cNvCxnSpPr/>
                <p:nvPr/>
              </p:nvCxnSpPr>
              <p:spPr>
                <a:xfrm>
                  <a:off x="7193224" y="2371633"/>
                  <a:ext cx="613877" cy="95357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0" name="Group 279"/>
              <p:cNvGrpSpPr/>
              <p:nvPr/>
            </p:nvGrpSpPr>
            <p:grpSpPr>
              <a:xfrm rot="8640000">
                <a:off x="2433512" y="5581520"/>
                <a:ext cx="613877" cy="1266496"/>
                <a:chOff x="7193224" y="2208600"/>
                <a:chExt cx="613877" cy="1266496"/>
              </a:xfrm>
            </p:grpSpPr>
            <p:grpSp>
              <p:nvGrpSpPr>
                <p:cNvPr id="389" name="Group 388"/>
                <p:cNvGrpSpPr/>
                <p:nvPr/>
              </p:nvGrpSpPr>
              <p:grpSpPr>
                <a:xfrm rot="4320000">
                  <a:off x="6870994" y="2699794"/>
                  <a:ext cx="1255328" cy="295275"/>
                  <a:chOff x="3986213" y="545306"/>
                  <a:chExt cx="1255328" cy="295275"/>
                </a:xfrm>
              </p:grpSpPr>
              <p:cxnSp>
                <p:nvCxnSpPr>
                  <p:cNvPr id="392" name="Straight Connector 391"/>
                  <p:cNvCxnSpPr/>
                  <p:nvPr/>
                </p:nvCxnSpPr>
                <p:spPr>
                  <a:xfrm>
                    <a:off x="3988594" y="550069"/>
                    <a:ext cx="85725" cy="29051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3" name="Straight Connector 392"/>
                  <p:cNvCxnSpPr/>
                  <p:nvPr/>
                </p:nvCxnSpPr>
                <p:spPr>
                  <a:xfrm flipV="1">
                    <a:off x="4067944" y="833438"/>
                    <a:ext cx="989831" cy="3274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4" name="Straight Connector 393"/>
                  <p:cNvCxnSpPr/>
                  <p:nvPr/>
                </p:nvCxnSpPr>
                <p:spPr>
                  <a:xfrm rot="8640000" flipH="1">
                    <a:off x="4989354" y="606733"/>
                    <a:ext cx="252187" cy="16822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5" name="Straight Connector 394"/>
                  <p:cNvCxnSpPr/>
                  <p:nvPr/>
                </p:nvCxnSpPr>
                <p:spPr>
                  <a:xfrm>
                    <a:off x="3986213" y="545306"/>
                    <a:ext cx="1181808" cy="3374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90" name="Straight Connector 389"/>
                <p:cNvCxnSpPr/>
                <p:nvPr/>
              </p:nvCxnSpPr>
              <p:spPr>
                <a:xfrm>
                  <a:off x="7441902" y="2208600"/>
                  <a:ext cx="60311" cy="110543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Straight Connector 390"/>
                <p:cNvCxnSpPr/>
                <p:nvPr/>
              </p:nvCxnSpPr>
              <p:spPr>
                <a:xfrm>
                  <a:off x="7193224" y="2371633"/>
                  <a:ext cx="613877" cy="95357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1" name="Group 280"/>
              <p:cNvGrpSpPr/>
              <p:nvPr/>
            </p:nvGrpSpPr>
            <p:grpSpPr>
              <a:xfrm rot="12960000">
                <a:off x="1336702" y="2205968"/>
                <a:ext cx="613877" cy="1194775"/>
                <a:chOff x="7193224" y="2208600"/>
                <a:chExt cx="613877" cy="1194775"/>
              </a:xfrm>
            </p:grpSpPr>
            <p:grpSp>
              <p:nvGrpSpPr>
                <p:cNvPr id="382" name="Group 381"/>
                <p:cNvGrpSpPr/>
                <p:nvPr/>
              </p:nvGrpSpPr>
              <p:grpSpPr>
                <a:xfrm rot="4320000">
                  <a:off x="6896395" y="2664833"/>
                  <a:ext cx="1181808" cy="295275"/>
                  <a:chOff x="3986213" y="545306"/>
                  <a:chExt cx="1181808" cy="295275"/>
                </a:xfrm>
              </p:grpSpPr>
              <p:cxnSp>
                <p:nvCxnSpPr>
                  <p:cNvPr id="385" name="Straight Connector 384"/>
                  <p:cNvCxnSpPr/>
                  <p:nvPr/>
                </p:nvCxnSpPr>
                <p:spPr>
                  <a:xfrm>
                    <a:off x="3988594" y="550069"/>
                    <a:ext cx="85725" cy="29051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6" name="Straight Connector 385"/>
                  <p:cNvCxnSpPr/>
                  <p:nvPr/>
                </p:nvCxnSpPr>
                <p:spPr>
                  <a:xfrm flipV="1">
                    <a:off x="4067944" y="833438"/>
                    <a:ext cx="989831" cy="3274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7" name="Straight Connector 386"/>
                  <p:cNvCxnSpPr/>
                  <p:nvPr/>
                </p:nvCxnSpPr>
                <p:spPr>
                  <a:xfrm flipV="1">
                    <a:off x="5064919" y="548681"/>
                    <a:ext cx="103102" cy="28713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8" name="Straight Connector 387"/>
                  <p:cNvCxnSpPr/>
                  <p:nvPr/>
                </p:nvCxnSpPr>
                <p:spPr>
                  <a:xfrm>
                    <a:off x="3986213" y="545306"/>
                    <a:ext cx="1181808" cy="3374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83" name="Straight Connector 382"/>
                <p:cNvCxnSpPr/>
                <p:nvPr/>
              </p:nvCxnSpPr>
              <p:spPr>
                <a:xfrm>
                  <a:off x="7441902" y="2208600"/>
                  <a:ext cx="60311" cy="110543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/>
                <p:cNvCxnSpPr/>
                <p:nvPr/>
              </p:nvCxnSpPr>
              <p:spPr>
                <a:xfrm>
                  <a:off x="7193224" y="2371633"/>
                  <a:ext cx="613877" cy="95357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2" name="Group 281"/>
              <p:cNvGrpSpPr/>
              <p:nvPr/>
            </p:nvGrpSpPr>
            <p:grpSpPr>
              <a:xfrm>
                <a:off x="2104950" y="3933056"/>
                <a:ext cx="919740" cy="1125888"/>
                <a:chOff x="2104950" y="3933056"/>
                <a:chExt cx="919740" cy="1125888"/>
              </a:xfrm>
            </p:grpSpPr>
            <p:cxnSp>
              <p:nvCxnSpPr>
                <p:cNvPr id="376" name="Straight Connector 375"/>
                <p:cNvCxnSpPr/>
                <p:nvPr/>
              </p:nvCxnSpPr>
              <p:spPr>
                <a:xfrm>
                  <a:off x="2104950" y="3933056"/>
                  <a:ext cx="357118" cy="11258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Straight Connector 376"/>
                <p:cNvCxnSpPr/>
                <p:nvPr/>
              </p:nvCxnSpPr>
              <p:spPr>
                <a:xfrm>
                  <a:off x="2849347" y="4012247"/>
                  <a:ext cx="175343" cy="54738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8" name="Straight Connector 377"/>
                <p:cNvCxnSpPr/>
                <p:nvPr/>
              </p:nvCxnSpPr>
              <p:spPr>
                <a:xfrm>
                  <a:off x="2104950" y="3933056"/>
                  <a:ext cx="744397" cy="7919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9" name="Straight Connector 378"/>
                <p:cNvCxnSpPr/>
                <p:nvPr/>
              </p:nvCxnSpPr>
              <p:spPr>
                <a:xfrm flipV="1">
                  <a:off x="2462068" y="4559628"/>
                  <a:ext cx="562622" cy="4993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0" name="Straight Connector 379"/>
                <p:cNvCxnSpPr/>
                <p:nvPr/>
              </p:nvCxnSpPr>
              <p:spPr>
                <a:xfrm flipH="1" flipV="1">
                  <a:off x="2104950" y="3933056"/>
                  <a:ext cx="919740" cy="6265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1" name="Straight Connector 380"/>
                <p:cNvCxnSpPr/>
                <p:nvPr/>
              </p:nvCxnSpPr>
              <p:spPr>
                <a:xfrm flipH="1">
                  <a:off x="2459807" y="4012247"/>
                  <a:ext cx="384004" cy="104669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3" name="Group 282"/>
              <p:cNvGrpSpPr/>
              <p:nvPr/>
            </p:nvGrpSpPr>
            <p:grpSpPr>
              <a:xfrm rot="4320000">
                <a:off x="2787728" y="1515574"/>
                <a:ext cx="919740" cy="1125888"/>
                <a:chOff x="2104950" y="3933056"/>
                <a:chExt cx="919740" cy="1125888"/>
              </a:xfrm>
            </p:grpSpPr>
            <p:cxnSp>
              <p:nvCxnSpPr>
                <p:cNvPr id="370" name="Straight Connector 369"/>
                <p:cNvCxnSpPr/>
                <p:nvPr/>
              </p:nvCxnSpPr>
              <p:spPr>
                <a:xfrm>
                  <a:off x="2104950" y="3933056"/>
                  <a:ext cx="357118" cy="11258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Straight Connector 370"/>
                <p:cNvCxnSpPr/>
                <p:nvPr/>
              </p:nvCxnSpPr>
              <p:spPr>
                <a:xfrm>
                  <a:off x="2849347" y="4012247"/>
                  <a:ext cx="175343" cy="54738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Straight Connector 371"/>
                <p:cNvCxnSpPr/>
                <p:nvPr/>
              </p:nvCxnSpPr>
              <p:spPr>
                <a:xfrm>
                  <a:off x="2104950" y="3933056"/>
                  <a:ext cx="744397" cy="7919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Straight Connector 372"/>
                <p:cNvCxnSpPr/>
                <p:nvPr/>
              </p:nvCxnSpPr>
              <p:spPr>
                <a:xfrm flipV="1">
                  <a:off x="2462068" y="4559628"/>
                  <a:ext cx="562622" cy="4993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4" name="Straight Connector 373"/>
                <p:cNvCxnSpPr/>
                <p:nvPr/>
              </p:nvCxnSpPr>
              <p:spPr>
                <a:xfrm flipH="1" flipV="1">
                  <a:off x="2104950" y="3933056"/>
                  <a:ext cx="919740" cy="6265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5" name="Straight Connector 374"/>
                <p:cNvCxnSpPr/>
                <p:nvPr/>
              </p:nvCxnSpPr>
              <p:spPr>
                <a:xfrm flipH="1">
                  <a:off x="2459807" y="4012247"/>
                  <a:ext cx="384004" cy="104669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4" name="Group 283"/>
              <p:cNvGrpSpPr/>
              <p:nvPr/>
            </p:nvGrpSpPr>
            <p:grpSpPr>
              <a:xfrm rot="8640000">
                <a:off x="5285991" y="1421444"/>
                <a:ext cx="919740" cy="1125888"/>
                <a:chOff x="2104950" y="3933056"/>
                <a:chExt cx="919740" cy="1125888"/>
              </a:xfrm>
            </p:grpSpPr>
            <p:cxnSp>
              <p:nvCxnSpPr>
                <p:cNvPr id="364" name="Straight Connector 363"/>
                <p:cNvCxnSpPr/>
                <p:nvPr/>
              </p:nvCxnSpPr>
              <p:spPr>
                <a:xfrm>
                  <a:off x="2104950" y="3933056"/>
                  <a:ext cx="357118" cy="11258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Connector 364"/>
                <p:cNvCxnSpPr/>
                <p:nvPr/>
              </p:nvCxnSpPr>
              <p:spPr>
                <a:xfrm>
                  <a:off x="2849347" y="4012247"/>
                  <a:ext cx="175343" cy="54738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Straight Connector 365"/>
                <p:cNvCxnSpPr/>
                <p:nvPr/>
              </p:nvCxnSpPr>
              <p:spPr>
                <a:xfrm>
                  <a:off x="2104950" y="3933056"/>
                  <a:ext cx="744397" cy="7919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Straight Connector 366"/>
                <p:cNvCxnSpPr/>
                <p:nvPr/>
              </p:nvCxnSpPr>
              <p:spPr>
                <a:xfrm flipV="1">
                  <a:off x="2462068" y="4559628"/>
                  <a:ext cx="562622" cy="4993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/>
                <p:cNvCxnSpPr/>
                <p:nvPr/>
              </p:nvCxnSpPr>
              <p:spPr>
                <a:xfrm flipH="1" flipV="1">
                  <a:off x="2104950" y="3933056"/>
                  <a:ext cx="919740" cy="6265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Straight Connector 368"/>
                <p:cNvCxnSpPr/>
                <p:nvPr/>
              </p:nvCxnSpPr>
              <p:spPr>
                <a:xfrm flipH="1">
                  <a:off x="2459807" y="4012247"/>
                  <a:ext cx="384004" cy="104669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5" name="Group 284"/>
              <p:cNvGrpSpPr/>
              <p:nvPr/>
            </p:nvGrpSpPr>
            <p:grpSpPr>
              <a:xfrm rot="12960000">
                <a:off x="6156098" y="3765507"/>
                <a:ext cx="919740" cy="1125888"/>
                <a:chOff x="2104950" y="3933056"/>
                <a:chExt cx="919740" cy="1125888"/>
              </a:xfrm>
            </p:grpSpPr>
            <p:cxnSp>
              <p:nvCxnSpPr>
                <p:cNvPr id="358" name="Straight Connector 357"/>
                <p:cNvCxnSpPr/>
                <p:nvPr/>
              </p:nvCxnSpPr>
              <p:spPr>
                <a:xfrm>
                  <a:off x="2104950" y="3933056"/>
                  <a:ext cx="357118" cy="11258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Straight Connector 358"/>
                <p:cNvCxnSpPr/>
                <p:nvPr/>
              </p:nvCxnSpPr>
              <p:spPr>
                <a:xfrm>
                  <a:off x="2849347" y="4012247"/>
                  <a:ext cx="175343" cy="54738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Straight Connector 359"/>
                <p:cNvCxnSpPr/>
                <p:nvPr/>
              </p:nvCxnSpPr>
              <p:spPr>
                <a:xfrm>
                  <a:off x="2104950" y="3933056"/>
                  <a:ext cx="744397" cy="7919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Straight Connector 360"/>
                <p:cNvCxnSpPr/>
                <p:nvPr/>
              </p:nvCxnSpPr>
              <p:spPr>
                <a:xfrm flipV="1">
                  <a:off x="2462068" y="4559628"/>
                  <a:ext cx="562622" cy="4993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Straight Connector 361"/>
                <p:cNvCxnSpPr/>
                <p:nvPr/>
              </p:nvCxnSpPr>
              <p:spPr>
                <a:xfrm flipH="1" flipV="1">
                  <a:off x="2104950" y="3933056"/>
                  <a:ext cx="919740" cy="6265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Straight Connector 362"/>
                <p:cNvCxnSpPr/>
                <p:nvPr/>
              </p:nvCxnSpPr>
              <p:spPr>
                <a:xfrm flipH="1">
                  <a:off x="2459807" y="4012247"/>
                  <a:ext cx="384004" cy="104669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6" name="Group 285"/>
              <p:cNvGrpSpPr/>
              <p:nvPr/>
            </p:nvGrpSpPr>
            <p:grpSpPr>
              <a:xfrm rot="17280000">
                <a:off x="4189556" y="5332109"/>
                <a:ext cx="919740" cy="1125888"/>
                <a:chOff x="2104950" y="3933056"/>
                <a:chExt cx="919740" cy="1125888"/>
              </a:xfrm>
            </p:grpSpPr>
            <p:cxnSp>
              <p:nvCxnSpPr>
                <p:cNvPr id="352" name="Straight Connector 351"/>
                <p:cNvCxnSpPr/>
                <p:nvPr/>
              </p:nvCxnSpPr>
              <p:spPr>
                <a:xfrm>
                  <a:off x="2104950" y="3933056"/>
                  <a:ext cx="357118" cy="11258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3" name="Straight Connector 352"/>
                <p:cNvCxnSpPr/>
                <p:nvPr/>
              </p:nvCxnSpPr>
              <p:spPr>
                <a:xfrm>
                  <a:off x="2849347" y="4012247"/>
                  <a:ext cx="175343" cy="54738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Straight Connector 353"/>
                <p:cNvCxnSpPr/>
                <p:nvPr/>
              </p:nvCxnSpPr>
              <p:spPr>
                <a:xfrm>
                  <a:off x="2104950" y="3933056"/>
                  <a:ext cx="744397" cy="7919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5" name="Straight Connector 354"/>
                <p:cNvCxnSpPr/>
                <p:nvPr/>
              </p:nvCxnSpPr>
              <p:spPr>
                <a:xfrm flipV="1">
                  <a:off x="2462068" y="4559628"/>
                  <a:ext cx="562622" cy="4993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Straight Connector 355"/>
                <p:cNvCxnSpPr/>
                <p:nvPr/>
              </p:nvCxnSpPr>
              <p:spPr>
                <a:xfrm flipH="1" flipV="1">
                  <a:off x="2104950" y="3933056"/>
                  <a:ext cx="919740" cy="6265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Straight Connector 356"/>
                <p:cNvCxnSpPr/>
                <p:nvPr/>
              </p:nvCxnSpPr>
              <p:spPr>
                <a:xfrm flipH="1">
                  <a:off x="2459807" y="4012247"/>
                  <a:ext cx="384004" cy="104669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7" name="Group 286"/>
              <p:cNvGrpSpPr/>
              <p:nvPr/>
            </p:nvGrpSpPr>
            <p:grpSpPr>
              <a:xfrm>
                <a:off x="4252216" y="4530429"/>
                <a:ext cx="636296" cy="307775"/>
                <a:chOff x="4252216" y="4530429"/>
                <a:chExt cx="636296" cy="307775"/>
              </a:xfrm>
            </p:grpSpPr>
            <p:cxnSp>
              <p:nvCxnSpPr>
                <p:cNvPr id="346" name="Straight Connector 345"/>
                <p:cNvCxnSpPr/>
                <p:nvPr/>
              </p:nvCxnSpPr>
              <p:spPr>
                <a:xfrm>
                  <a:off x="4252216" y="4838204"/>
                  <a:ext cx="63629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Straight Connector 346"/>
                <p:cNvCxnSpPr/>
                <p:nvPr/>
              </p:nvCxnSpPr>
              <p:spPr>
                <a:xfrm>
                  <a:off x="4443289" y="4530429"/>
                  <a:ext cx="25742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Straight Connector 347"/>
                <p:cNvCxnSpPr/>
                <p:nvPr/>
              </p:nvCxnSpPr>
              <p:spPr>
                <a:xfrm flipH="1">
                  <a:off x="4252216" y="4530429"/>
                  <a:ext cx="191073" cy="30777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Straight Connector 348"/>
                <p:cNvCxnSpPr/>
                <p:nvPr/>
              </p:nvCxnSpPr>
              <p:spPr>
                <a:xfrm>
                  <a:off x="4700711" y="4530429"/>
                  <a:ext cx="187801" cy="30777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0" name="Straight Connector 349"/>
                <p:cNvCxnSpPr/>
                <p:nvPr/>
              </p:nvCxnSpPr>
              <p:spPr>
                <a:xfrm>
                  <a:off x="4443289" y="4530429"/>
                  <a:ext cx="445223" cy="30777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Straight Connector 350"/>
                <p:cNvCxnSpPr/>
                <p:nvPr/>
              </p:nvCxnSpPr>
              <p:spPr>
                <a:xfrm flipH="1">
                  <a:off x="4252216" y="4535595"/>
                  <a:ext cx="448495" cy="30260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8" name="Group 287"/>
              <p:cNvGrpSpPr/>
              <p:nvPr/>
            </p:nvGrpSpPr>
            <p:grpSpPr>
              <a:xfrm rot="4320000">
                <a:off x="3365463" y="3888120"/>
                <a:ext cx="636296" cy="307775"/>
                <a:chOff x="4252216" y="4530429"/>
                <a:chExt cx="636296" cy="307775"/>
              </a:xfrm>
            </p:grpSpPr>
            <p:cxnSp>
              <p:nvCxnSpPr>
                <p:cNvPr id="340" name="Straight Connector 339"/>
                <p:cNvCxnSpPr/>
                <p:nvPr/>
              </p:nvCxnSpPr>
              <p:spPr>
                <a:xfrm>
                  <a:off x="4252216" y="4838204"/>
                  <a:ext cx="63629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Connector 340"/>
                <p:cNvCxnSpPr/>
                <p:nvPr/>
              </p:nvCxnSpPr>
              <p:spPr>
                <a:xfrm>
                  <a:off x="4443289" y="4530429"/>
                  <a:ext cx="25742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/>
                <p:cNvCxnSpPr/>
                <p:nvPr/>
              </p:nvCxnSpPr>
              <p:spPr>
                <a:xfrm flipH="1">
                  <a:off x="4252216" y="4530429"/>
                  <a:ext cx="191073" cy="30777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Straight Connector 342"/>
                <p:cNvCxnSpPr/>
                <p:nvPr/>
              </p:nvCxnSpPr>
              <p:spPr>
                <a:xfrm>
                  <a:off x="4700711" y="4530429"/>
                  <a:ext cx="187801" cy="30777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Straight Connector 343"/>
                <p:cNvCxnSpPr/>
                <p:nvPr/>
              </p:nvCxnSpPr>
              <p:spPr>
                <a:xfrm>
                  <a:off x="4443289" y="4530429"/>
                  <a:ext cx="445223" cy="30777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Connector 344"/>
                <p:cNvCxnSpPr/>
                <p:nvPr/>
              </p:nvCxnSpPr>
              <p:spPr>
                <a:xfrm flipH="1">
                  <a:off x="4252216" y="4535595"/>
                  <a:ext cx="448495" cy="30260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9" name="Group 288"/>
              <p:cNvGrpSpPr/>
              <p:nvPr/>
            </p:nvGrpSpPr>
            <p:grpSpPr>
              <a:xfrm rot="8640000">
                <a:off x="3715685" y="2834340"/>
                <a:ext cx="636296" cy="307775"/>
                <a:chOff x="4252216" y="4530429"/>
                <a:chExt cx="636296" cy="307775"/>
              </a:xfrm>
            </p:grpSpPr>
            <p:cxnSp>
              <p:nvCxnSpPr>
                <p:cNvPr id="334" name="Straight Connector 333"/>
                <p:cNvCxnSpPr/>
                <p:nvPr/>
              </p:nvCxnSpPr>
              <p:spPr>
                <a:xfrm>
                  <a:off x="4252216" y="4838204"/>
                  <a:ext cx="63629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/>
                <p:cNvCxnSpPr/>
                <p:nvPr/>
              </p:nvCxnSpPr>
              <p:spPr>
                <a:xfrm>
                  <a:off x="4443289" y="4530429"/>
                  <a:ext cx="25742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/>
                <p:cNvCxnSpPr/>
                <p:nvPr/>
              </p:nvCxnSpPr>
              <p:spPr>
                <a:xfrm flipH="1">
                  <a:off x="4252216" y="4530429"/>
                  <a:ext cx="191073" cy="30777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/>
                <p:cNvCxnSpPr/>
                <p:nvPr/>
              </p:nvCxnSpPr>
              <p:spPr>
                <a:xfrm>
                  <a:off x="4700711" y="4530429"/>
                  <a:ext cx="187801" cy="30777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/>
                <p:cNvCxnSpPr/>
                <p:nvPr/>
              </p:nvCxnSpPr>
              <p:spPr>
                <a:xfrm>
                  <a:off x="4443289" y="4530429"/>
                  <a:ext cx="445223" cy="30777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/>
                <p:cNvCxnSpPr/>
                <p:nvPr/>
              </p:nvCxnSpPr>
              <p:spPr>
                <a:xfrm flipH="1">
                  <a:off x="4252216" y="4535595"/>
                  <a:ext cx="448495" cy="30260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0" name="Group 289"/>
              <p:cNvGrpSpPr/>
              <p:nvPr/>
            </p:nvGrpSpPr>
            <p:grpSpPr>
              <a:xfrm rot="12960000">
                <a:off x="4815737" y="2846544"/>
                <a:ext cx="636296" cy="307775"/>
                <a:chOff x="4252216" y="4530429"/>
                <a:chExt cx="636296" cy="307775"/>
              </a:xfrm>
            </p:grpSpPr>
            <p:cxnSp>
              <p:nvCxnSpPr>
                <p:cNvPr id="328" name="Straight Connector 327"/>
                <p:cNvCxnSpPr/>
                <p:nvPr/>
              </p:nvCxnSpPr>
              <p:spPr>
                <a:xfrm>
                  <a:off x="4252216" y="4838204"/>
                  <a:ext cx="63629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Straight Connector 328"/>
                <p:cNvCxnSpPr/>
                <p:nvPr/>
              </p:nvCxnSpPr>
              <p:spPr>
                <a:xfrm>
                  <a:off x="4443289" y="4530429"/>
                  <a:ext cx="25742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Straight Connector 329"/>
                <p:cNvCxnSpPr/>
                <p:nvPr/>
              </p:nvCxnSpPr>
              <p:spPr>
                <a:xfrm flipH="1">
                  <a:off x="4252216" y="4530429"/>
                  <a:ext cx="191073" cy="30777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Straight Connector 330"/>
                <p:cNvCxnSpPr/>
                <p:nvPr/>
              </p:nvCxnSpPr>
              <p:spPr>
                <a:xfrm>
                  <a:off x="4700711" y="4530429"/>
                  <a:ext cx="187801" cy="30777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/>
                <p:cNvCxnSpPr/>
                <p:nvPr/>
              </p:nvCxnSpPr>
              <p:spPr>
                <a:xfrm>
                  <a:off x="4443289" y="4530429"/>
                  <a:ext cx="445223" cy="30777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/>
                <p:cNvCxnSpPr/>
                <p:nvPr/>
              </p:nvCxnSpPr>
              <p:spPr>
                <a:xfrm flipH="1">
                  <a:off x="4252216" y="4535595"/>
                  <a:ext cx="448495" cy="30260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1" name="Group 290"/>
              <p:cNvGrpSpPr/>
              <p:nvPr/>
            </p:nvGrpSpPr>
            <p:grpSpPr>
              <a:xfrm rot="17280000">
                <a:off x="5143875" y="3886383"/>
                <a:ext cx="636296" cy="307775"/>
                <a:chOff x="4252216" y="4530429"/>
                <a:chExt cx="636296" cy="307775"/>
              </a:xfrm>
            </p:grpSpPr>
            <p:cxnSp>
              <p:nvCxnSpPr>
                <p:cNvPr id="322" name="Straight Connector 321"/>
                <p:cNvCxnSpPr/>
                <p:nvPr/>
              </p:nvCxnSpPr>
              <p:spPr>
                <a:xfrm>
                  <a:off x="4252216" y="4838204"/>
                  <a:ext cx="63629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Straight Connector 322"/>
                <p:cNvCxnSpPr/>
                <p:nvPr/>
              </p:nvCxnSpPr>
              <p:spPr>
                <a:xfrm>
                  <a:off x="4443289" y="4530429"/>
                  <a:ext cx="25742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4" name="Straight Connector 323"/>
                <p:cNvCxnSpPr/>
                <p:nvPr/>
              </p:nvCxnSpPr>
              <p:spPr>
                <a:xfrm flipH="1">
                  <a:off x="4252216" y="4530429"/>
                  <a:ext cx="191073" cy="30777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Straight Connector 324"/>
                <p:cNvCxnSpPr/>
                <p:nvPr/>
              </p:nvCxnSpPr>
              <p:spPr>
                <a:xfrm>
                  <a:off x="4700711" y="4530429"/>
                  <a:ext cx="187801" cy="30777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Straight Connector 325"/>
                <p:cNvCxnSpPr/>
                <p:nvPr/>
              </p:nvCxnSpPr>
              <p:spPr>
                <a:xfrm>
                  <a:off x="4443289" y="4530429"/>
                  <a:ext cx="445223" cy="30777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Straight Connector 326"/>
                <p:cNvCxnSpPr/>
                <p:nvPr/>
              </p:nvCxnSpPr>
              <p:spPr>
                <a:xfrm flipH="1">
                  <a:off x="4252216" y="4535595"/>
                  <a:ext cx="448495" cy="30260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2" name="Straight Connector 291"/>
              <p:cNvCxnSpPr/>
              <p:nvPr/>
            </p:nvCxnSpPr>
            <p:spPr>
              <a:xfrm flipV="1">
                <a:off x="1703255" y="546994"/>
                <a:ext cx="2285339" cy="165588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/>
            </p:nvCxnSpPr>
            <p:spPr>
              <a:xfrm>
                <a:off x="5168021" y="546993"/>
                <a:ext cx="2273881" cy="166160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/>
            </p:nvCxnSpPr>
            <p:spPr>
              <a:xfrm flipH="1">
                <a:off x="6927739" y="3325361"/>
                <a:ext cx="879363" cy="268463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/>
              <p:cNvCxnSpPr/>
              <p:nvPr/>
            </p:nvCxnSpPr>
            <p:spPr>
              <a:xfrm flipH="1" flipV="1">
                <a:off x="3161381" y="6692487"/>
                <a:ext cx="2808272" cy="52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 flipH="1" flipV="1">
                <a:off x="1334847" y="3314031"/>
                <a:ext cx="873171" cy="268632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>
              <a:xfrm flipV="1">
                <a:off x="1943122" y="2154755"/>
                <a:ext cx="739216" cy="23114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/>
              <p:cNvCxnSpPr/>
              <p:nvPr/>
            </p:nvCxnSpPr>
            <p:spPr>
              <a:xfrm flipH="1">
                <a:off x="3638453" y="833438"/>
                <a:ext cx="429492" cy="63375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/>
              <p:nvPr/>
            </p:nvCxnSpPr>
            <p:spPr>
              <a:xfrm>
                <a:off x="5064919" y="833438"/>
                <a:ext cx="432295" cy="63375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/>
              <p:cNvCxnSpPr/>
              <p:nvPr/>
            </p:nvCxnSpPr>
            <p:spPr>
              <a:xfrm>
                <a:off x="6448795" y="2173485"/>
                <a:ext cx="744429" cy="21241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/>
              <p:cNvCxnSpPr/>
              <p:nvPr/>
            </p:nvCxnSpPr>
            <p:spPr>
              <a:xfrm flipH="1">
                <a:off x="7031816" y="3320897"/>
                <a:ext cx="470339" cy="61215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/>
              <p:nvPr/>
            </p:nvCxnSpPr>
            <p:spPr>
              <a:xfrm>
                <a:off x="6655656" y="5058944"/>
                <a:ext cx="27244" cy="7631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/>
              <p:cNvCxnSpPr/>
              <p:nvPr/>
            </p:nvCxnSpPr>
            <p:spPr>
              <a:xfrm flipH="1" flipV="1">
                <a:off x="5153066" y="6162596"/>
                <a:ext cx="736477" cy="24447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 flipH="1">
                <a:off x="3264560" y="6162596"/>
                <a:ext cx="707367" cy="24915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Connector 304"/>
              <p:cNvCxnSpPr/>
              <p:nvPr/>
            </p:nvCxnSpPr>
            <p:spPr>
              <a:xfrm flipV="1">
                <a:off x="2459807" y="5058944"/>
                <a:ext cx="2261" cy="7731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/>
              <p:cNvCxnSpPr/>
              <p:nvPr/>
            </p:nvCxnSpPr>
            <p:spPr>
              <a:xfrm flipH="1" flipV="1">
                <a:off x="1642897" y="3334351"/>
                <a:ext cx="462053" cy="59870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>
                <a:off x="3329192" y="2539740"/>
                <a:ext cx="109749" cy="124550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>
              <a:xfrm>
                <a:off x="3793888" y="2198065"/>
                <a:ext cx="1173062" cy="49086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/>
            </p:nvCxnSpPr>
            <p:spPr>
              <a:xfrm>
                <a:off x="5481725" y="3062937"/>
                <a:ext cx="799600" cy="94373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 flipH="1">
                <a:off x="4888512" y="4552574"/>
                <a:ext cx="1217404" cy="2856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Straight Connector 310"/>
              <p:cNvCxnSpPr/>
              <p:nvPr/>
            </p:nvCxnSpPr>
            <p:spPr>
              <a:xfrm flipH="1" flipV="1">
                <a:off x="3024690" y="4559628"/>
                <a:ext cx="1227526" cy="27857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Straight Connector 311"/>
              <p:cNvCxnSpPr/>
              <p:nvPr/>
            </p:nvCxnSpPr>
            <p:spPr>
              <a:xfrm flipV="1">
                <a:off x="2849347" y="3053535"/>
                <a:ext cx="836645" cy="9587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Straight Connector 312"/>
              <p:cNvCxnSpPr/>
              <p:nvPr/>
            </p:nvCxnSpPr>
            <p:spPr>
              <a:xfrm flipV="1">
                <a:off x="4200768" y="2204864"/>
                <a:ext cx="1135650" cy="47186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/>
              <p:nvPr/>
            </p:nvCxnSpPr>
            <p:spPr>
              <a:xfrm flipH="1">
                <a:off x="5706693" y="2539740"/>
                <a:ext cx="94183" cy="124550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 flipH="1">
                <a:off x="4852048" y="4390402"/>
                <a:ext cx="658017" cy="10857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 flipH="1" flipV="1">
                <a:off x="3635569" y="4392139"/>
                <a:ext cx="641704" cy="108401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/>
              <p:cNvCxnSpPr/>
              <p:nvPr/>
            </p:nvCxnSpPr>
            <p:spPr>
              <a:xfrm flipV="1">
                <a:off x="3870914" y="4113572"/>
                <a:ext cx="1400117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/>
              <p:cNvCxnSpPr/>
              <p:nvPr/>
            </p:nvCxnSpPr>
            <p:spPr>
              <a:xfrm flipH="1" flipV="1">
                <a:off x="4227092" y="3038032"/>
                <a:ext cx="1128855" cy="83071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/>
              <p:cNvCxnSpPr/>
              <p:nvPr/>
            </p:nvCxnSpPr>
            <p:spPr>
              <a:xfrm>
                <a:off x="4018832" y="3189342"/>
                <a:ext cx="424457" cy="13410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 flipV="1">
                <a:off x="4700711" y="3199622"/>
                <a:ext cx="445528" cy="133080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 flipH="1">
                <a:off x="3790698" y="3048312"/>
                <a:ext cx="1147282" cy="82528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4" name="Group 213"/>
            <p:cNvGrpSpPr/>
            <p:nvPr/>
          </p:nvGrpSpPr>
          <p:grpSpPr>
            <a:xfrm>
              <a:off x="1287753" y="476595"/>
              <a:ext cx="6573861" cy="6280966"/>
              <a:chOff x="1287753" y="476595"/>
              <a:chExt cx="6573861" cy="6280966"/>
            </a:xfrm>
          </p:grpSpPr>
          <p:sp>
            <p:nvSpPr>
              <p:cNvPr id="215" name="Oval 214"/>
              <p:cNvSpPr/>
              <p:nvPr/>
            </p:nvSpPr>
            <p:spPr>
              <a:xfrm>
                <a:off x="4009525" y="767107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16" name="Oval 215"/>
              <p:cNvSpPr/>
              <p:nvPr/>
            </p:nvSpPr>
            <p:spPr>
              <a:xfrm>
                <a:off x="3923800" y="481357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5097757" y="476595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18" name="Oval 217"/>
              <p:cNvSpPr/>
              <p:nvPr/>
            </p:nvSpPr>
            <p:spPr>
              <a:xfrm>
                <a:off x="4997744" y="762345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3573756" y="1405283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20" name="Oval 219"/>
              <p:cNvSpPr/>
              <p:nvPr/>
            </p:nvSpPr>
            <p:spPr>
              <a:xfrm>
                <a:off x="2640306" y="2093464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3730919" y="2131564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22" name="Oval 221"/>
              <p:cNvSpPr/>
              <p:nvPr/>
            </p:nvSpPr>
            <p:spPr>
              <a:xfrm>
                <a:off x="3266575" y="2462558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23" name="Oval 222"/>
              <p:cNvSpPr/>
              <p:nvPr/>
            </p:nvSpPr>
            <p:spPr>
              <a:xfrm>
                <a:off x="5276350" y="2136327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24" name="Oval 223"/>
              <p:cNvSpPr/>
              <p:nvPr/>
            </p:nvSpPr>
            <p:spPr>
              <a:xfrm>
                <a:off x="5443037" y="1421952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25" name="Oval 224"/>
              <p:cNvSpPr/>
              <p:nvPr/>
            </p:nvSpPr>
            <p:spPr>
              <a:xfrm>
                <a:off x="5735931" y="2462558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26" name="Oval 225"/>
              <p:cNvSpPr/>
              <p:nvPr/>
            </p:nvSpPr>
            <p:spPr>
              <a:xfrm>
                <a:off x="4907256" y="2631627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4133350" y="2622102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28" name="Oval 227"/>
              <p:cNvSpPr/>
              <p:nvPr/>
            </p:nvSpPr>
            <p:spPr>
              <a:xfrm>
                <a:off x="1640181" y="2141089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29" name="Oval 228"/>
              <p:cNvSpPr/>
              <p:nvPr/>
            </p:nvSpPr>
            <p:spPr>
              <a:xfrm>
                <a:off x="1875925" y="2324445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30" name="Oval 229"/>
              <p:cNvSpPr/>
              <p:nvPr/>
            </p:nvSpPr>
            <p:spPr>
              <a:xfrm>
                <a:off x="6381249" y="2102989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31" name="Oval 230"/>
              <p:cNvSpPr/>
              <p:nvPr/>
            </p:nvSpPr>
            <p:spPr>
              <a:xfrm>
                <a:off x="7378993" y="2148233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32" name="Oval 231"/>
              <p:cNvSpPr/>
              <p:nvPr/>
            </p:nvSpPr>
            <p:spPr>
              <a:xfrm>
                <a:off x="7133724" y="2326827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33" name="Oval 232"/>
              <p:cNvSpPr/>
              <p:nvPr/>
            </p:nvSpPr>
            <p:spPr>
              <a:xfrm>
                <a:off x="7433761" y="3253133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7731418" y="3265040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35" name="Oval 234"/>
              <p:cNvSpPr/>
              <p:nvPr/>
            </p:nvSpPr>
            <p:spPr>
              <a:xfrm>
                <a:off x="5412080" y="2988815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36" name="Oval 235"/>
              <p:cNvSpPr/>
              <p:nvPr/>
            </p:nvSpPr>
            <p:spPr>
              <a:xfrm>
                <a:off x="5085849" y="3129308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37" name="Oval 236"/>
              <p:cNvSpPr/>
              <p:nvPr/>
            </p:nvSpPr>
            <p:spPr>
              <a:xfrm>
                <a:off x="4876299" y="2984052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4154780" y="2967383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3947611" y="3112640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40" name="Oval 239"/>
              <p:cNvSpPr/>
              <p:nvPr/>
            </p:nvSpPr>
            <p:spPr>
              <a:xfrm>
                <a:off x="3640430" y="2984052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41" name="Oval 240"/>
              <p:cNvSpPr/>
              <p:nvPr/>
            </p:nvSpPr>
            <p:spPr>
              <a:xfrm>
                <a:off x="3378493" y="3729383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42" name="Oval 241"/>
              <p:cNvSpPr/>
              <p:nvPr/>
            </p:nvSpPr>
            <p:spPr>
              <a:xfrm>
                <a:off x="3716630" y="3803202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43" name="Oval 242"/>
              <p:cNvSpPr/>
              <p:nvPr/>
            </p:nvSpPr>
            <p:spPr>
              <a:xfrm>
                <a:off x="3795211" y="4043708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44" name="Oval 243"/>
              <p:cNvSpPr/>
              <p:nvPr/>
            </p:nvSpPr>
            <p:spPr>
              <a:xfrm>
                <a:off x="3564230" y="4312790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4378617" y="4465190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4628648" y="4462808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47" name="Oval 246"/>
              <p:cNvSpPr/>
              <p:nvPr/>
            </p:nvSpPr>
            <p:spPr>
              <a:xfrm>
                <a:off x="4204786" y="4758083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48" name="Oval 247"/>
              <p:cNvSpPr/>
              <p:nvPr/>
            </p:nvSpPr>
            <p:spPr>
              <a:xfrm>
                <a:off x="4819148" y="4765227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49" name="Oval 248"/>
              <p:cNvSpPr/>
              <p:nvPr/>
            </p:nvSpPr>
            <p:spPr>
              <a:xfrm>
                <a:off x="5214436" y="4050852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50" name="Oval 249"/>
              <p:cNvSpPr/>
              <p:nvPr/>
            </p:nvSpPr>
            <p:spPr>
              <a:xfrm>
                <a:off x="5293017" y="3803202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5631155" y="3724621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52" name="Oval 251"/>
              <p:cNvSpPr/>
              <p:nvPr/>
            </p:nvSpPr>
            <p:spPr>
              <a:xfrm>
                <a:off x="5438273" y="4310408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53" name="Oval 252"/>
              <p:cNvSpPr/>
              <p:nvPr/>
            </p:nvSpPr>
            <p:spPr>
              <a:xfrm>
                <a:off x="6214561" y="3948458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54" name="Oval 253"/>
              <p:cNvSpPr/>
              <p:nvPr/>
            </p:nvSpPr>
            <p:spPr>
              <a:xfrm>
                <a:off x="6040730" y="4479477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55" name="Oval 254"/>
              <p:cNvSpPr/>
              <p:nvPr/>
            </p:nvSpPr>
            <p:spPr>
              <a:xfrm>
                <a:off x="6957511" y="3881783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56" name="Oval 255"/>
              <p:cNvSpPr/>
              <p:nvPr/>
            </p:nvSpPr>
            <p:spPr>
              <a:xfrm>
                <a:off x="6586036" y="4981921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57" name="Oval 256"/>
              <p:cNvSpPr/>
              <p:nvPr/>
            </p:nvSpPr>
            <p:spPr>
              <a:xfrm>
                <a:off x="6612229" y="5772496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58" name="Oval 257"/>
              <p:cNvSpPr/>
              <p:nvPr/>
            </p:nvSpPr>
            <p:spPr>
              <a:xfrm>
                <a:off x="6845592" y="5948709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59" name="Oval 258"/>
              <p:cNvSpPr/>
              <p:nvPr/>
            </p:nvSpPr>
            <p:spPr>
              <a:xfrm>
                <a:off x="5904998" y="6627365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60" name="Oval 259"/>
              <p:cNvSpPr/>
              <p:nvPr/>
            </p:nvSpPr>
            <p:spPr>
              <a:xfrm>
                <a:off x="5821654" y="6339234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61" name="Oval 260"/>
              <p:cNvSpPr/>
              <p:nvPr/>
            </p:nvSpPr>
            <p:spPr>
              <a:xfrm>
                <a:off x="5069179" y="6098727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62" name="Oval 261"/>
              <p:cNvSpPr/>
              <p:nvPr/>
            </p:nvSpPr>
            <p:spPr>
              <a:xfrm>
                <a:off x="4785810" y="5420071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63" name="Oval 262"/>
              <p:cNvSpPr/>
              <p:nvPr/>
            </p:nvSpPr>
            <p:spPr>
              <a:xfrm>
                <a:off x="4211929" y="5410546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64" name="Oval 263"/>
              <p:cNvSpPr/>
              <p:nvPr/>
            </p:nvSpPr>
            <p:spPr>
              <a:xfrm>
                <a:off x="3914273" y="6091584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65" name="Oval 264"/>
              <p:cNvSpPr/>
              <p:nvPr/>
            </p:nvSpPr>
            <p:spPr>
              <a:xfrm>
                <a:off x="3183229" y="6334471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66" name="Oval 265"/>
              <p:cNvSpPr/>
              <p:nvPr/>
            </p:nvSpPr>
            <p:spPr>
              <a:xfrm>
                <a:off x="3095123" y="6617840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67" name="Oval 266"/>
              <p:cNvSpPr/>
              <p:nvPr/>
            </p:nvSpPr>
            <p:spPr>
              <a:xfrm>
                <a:off x="2156910" y="5936802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68" name="Oval 267"/>
              <p:cNvSpPr/>
              <p:nvPr/>
            </p:nvSpPr>
            <p:spPr>
              <a:xfrm>
                <a:off x="2392654" y="5767733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69" name="Oval 268"/>
              <p:cNvSpPr/>
              <p:nvPr/>
            </p:nvSpPr>
            <p:spPr>
              <a:xfrm>
                <a:off x="2406941" y="4962871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70" name="Oval 269"/>
              <p:cNvSpPr/>
              <p:nvPr/>
            </p:nvSpPr>
            <p:spPr>
              <a:xfrm>
                <a:off x="2959391" y="4486621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71" name="Oval 270"/>
              <p:cNvSpPr/>
              <p:nvPr/>
            </p:nvSpPr>
            <p:spPr>
              <a:xfrm>
                <a:off x="2778416" y="3948458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72" name="Oval 271"/>
              <p:cNvSpPr/>
              <p:nvPr/>
            </p:nvSpPr>
            <p:spPr>
              <a:xfrm>
                <a:off x="2052135" y="3877021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73" name="Oval 272"/>
              <p:cNvSpPr/>
              <p:nvPr/>
            </p:nvSpPr>
            <p:spPr>
              <a:xfrm>
                <a:off x="1571122" y="3265040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74" name="Oval 273"/>
              <p:cNvSpPr/>
              <p:nvPr/>
            </p:nvSpPr>
            <p:spPr>
              <a:xfrm>
                <a:off x="1287753" y="3253134"/>
                <a:ext cx="130196" cy="1301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4" name="TextBox 413"/>
              <p:cNvSpPr txBox="1"/>
              <p:nvPr/>
            </p:nvSpPr>
            <p:spPr>
              <a:xfrm>
                <a:off x="397039" y="6047603"/>
                <a:ext cx="34045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4-regular Cayley graph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AU" dirty="0" smtClean="0"/>
                  <a:t> that has no Hamilton decomposition. </a:t>
                </a:r>
                <a:endParaRPr lang="en-AU" dirty="0"/>
              </a:p>
            </p:txBody>
          </p:sp>
        </mc:Choice>
        <mc:Fallback xmlns="">
          <p:sp>
            <p:nvSpPr>
              <p:cNvPr id="414" name="TextBox 4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39" y="6047603"/>
                <a:ext cx="3404596" cy="646331"/>
              </a:xfrm>
              <a:prstGeom prst="rect">
                <a:avLst/>
              </a:prstGeom>
              <a:blipFill>
                <a:blip r:embed="rId5"/>
                <a:stretch>
                  <a:fillRect l="-1431" t="-4717" b="-1415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5" name="Picture 4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885" y="2775246"/>
            <a:ext cx="4137436" cy="3886831"/>
          </a:xfrm>
          <a:prstGeom prst="rect">
            <a:avLst/>
          </a:prstGeom>
        </p:spPr>
      </p:pic>
      <p:sp>
        <p:nvSpPr>
          <p:cNvPr id="416" name="TextBox 415"/>
          <p:cNvSpPr txBox="1"/>
          <p:nvPr/>
        </p:nvSpPr>
        <p:spPr>
          <a:xfrm>
            <a:off x="9520312" y="3874823"/>
            <a:ext cx="19779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dirty="0" smtClean="0"/>
              <a:t>THE END</a:t>
            </a:r>
            <a:endParaRPr lang="en-A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9089645" y="812824"/>
            <a:ext cx="3018465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Open Problem: Are there any more connected 4-regular Cayley graphs that have no Hamilton decomposition?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5756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414" grpId="0"/>
      <p:bldP spid="416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048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485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7504" y="168986"/>
                <a:ext cx="5683696" cy="7902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Let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AU" dirty="0" smtClean="0"/>
                  <a:t> be a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AU" dirty="0" smtClean="0"/>
                  <a:t>-regular graph. A </a:t>
                </a:r>
                <a:r>
                  <a:rPr lang="en-AU" i="1" dirty="0" smtClean="0">
                    <a:solidFill>
                      <a:srgbClr val="0070C0"/>
                    </a:solidFill>
                  </a:rPr>
                  <a:t>Hamilton decomposition </a:t>
                </a:r>
                <a:r>
                  <a:rPr lang="en-AU" dirty="0" smtClean="0"/>
                  <a:t>of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AU" dirty="0" smtClean="0"/>
                  <a:t> is a set of </a:t>
                </a:r>
                <a14:m>
                  <m:oMath xmlns:m="http://schemas.openxmlformats.org/officeDocument/2006/math">
                    <m:r>
                      <a:rPr lang="en-AU" sz="2800" b="0" i="1" dirty="0" smtClean="0">
                        <a:latin typeface="Cambria Math" panose="02040503050406030204" pitchFamily="18" charset="0"/>
                      </a:rPr>
                      <m:t>⌊</m:t>
                    </m:r>
                  </m:oMath>
                </a14:m>
                <a:r>
                  <a:rPr lang="en-AU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>
                            <a:latin typeface="Cambria Math"/>
                          </a:rPr>
                          <m:t>𝑘</m:t>
                        </m:r>
                      </m:num>
                      <m:den>
                        <m:r>
                          <a:rPr lang="en-AU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AU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800" b="0" i="1" dirty="0" smtClean="0">
                        <a:latin typeface="Cambria Math" panose="02040503050406030204" pitchFamily="18" charset="0"/>
                      </a:rPr>
                      <m:t>⌋</m:t>
                    </m:r>
                  </m:oMath>
                </a14:m>
                <a:r>
                  <a:rPr lang="en-AU" dirty="0" smtClean="0"/>
                  <a:t> edge-disjoint Hamilton cycles. </a:t>
                </a:r>
                <a:endParaRPr lang="en-A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68986"/>
                <a:ext cx="5683696" cy="790281"/>
              </a:xfrm>
              <a:prstGeom prst="rect">
                <a:avLst/>
              </a:prstGeom>
              <a:blipFill>
                <a:blip r:embed="rId2"/>
                <a:stretch>
                  <a:fillRect l="-966" t="-4651" b="-1007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7584449" y="290301"/>
            <a:ext cx="3240360" cy="3253689"/>
            <a:chOff x="4932040" y="2771636"/>
            <a:chExt cx="3240360" cy="3253689"/>
          </a:xfrm>
        </p:grpSpPr>
        <p:grpSp>
          <p:nvGrpSpPr>
            <p:cNvPr id="4" name="Group 3"/>
            <p:cNvGrpSpPr/>
            <p:nvPr/>
          </p:nvGrpSpPr>
          <p:grpSpPr>
            <a:xfrm>
              <a:off x="5004048" y="2856973"/>
              <a:ext cx="3096344" cy="3096344"/>
              <a:chOff x="5004048" y="1556792"/>
              <a:chExt cx="3096344" cy="3096344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>
                <a:off x="5004048" y="1556792"/>
                <a:ext cx="309634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5400000">
                <a:off x="3455876" y="3104964"/>
                <a:ext cx="309634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6552220" y="3104964"/>
                <a:ext cx="309634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5004048" y="4653136"/>
                <a:ext cx="309634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6084168" y="2636912"/>
                <a:ext cx="93610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>
                <a:off x="5616116" y="3104964"/>
                <a:ext cx="93610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>
                <a:off x="6552220" y="3104964"/>
                <a:ext cx="93610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6084168" y="3573016"/>
                <a:ext cx="93610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V="1">
                <a:off x="6084168" y="2132856"/>
                <a:ext cx="468052" cy="50405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6552220" y="2132856"/>
                <a:ext cx="468052" cy="50405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6084168" y="3573016"/>
                <a:ext cx="468052" cy="48347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6552220" y="3573016"/>
                <a:ext cx="468052" cy="47617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H="1">
                <a:off x="5580112" y="2636912"/>
                <a:ext cx="504056" cy="46805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5580112" y="3104964"/>
                <a:ext cx="504056" cy="46805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7020272" y="2636912"/>
                <a:ext cx="504056" cy="46805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V="1">
                <a:off x="7020272" y="3104964"/>
                <a:ext cx="504056" cy="46805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5004048" y="1556792"/>
                <a:ext cx="1548172" cy="57606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V="1">
                <a:off x="6552220" y="1556792"/>
                <a:ext cx="1548172" cy="57606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H="1" flipV="1">
                <a:off x="5004048" y="1556792"/>
                <a:ext cx="576064" cy="154817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H="1">
                <a:off x="5004048" y="3104964"/>
                <a:ext cx="576064" cy="154817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V="1">
                <a:off x="5004048" y="4077072"/>
                <a:ext cx="1548172" cy="57606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6552220" y="4077072"/>
                <a:ext cx="1548172" cy="57606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H="1" flipV="1">
                <a:off x="7524328" y="3104964"/>
                <a:ext cx="576064" cy="154817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flipV="1">
                <a:off x="7524328" y="1556792"/>
                <a:ext cx="576064" cy="154817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Oval 4"/>
            <p:cNvSpPr/>
            <p:nvPr/>
          </p:nvSpPr>
          <p:spPr>
            <a:xfrm>
              <a:off x="4932040" y="2784965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  <p:sp>
          <p:nvSpPr>
            <p:cNvPr id="6" name="Oval 5"/>
            <p:cNvSpPr/>
            <p:nvPr/>
          </p:nvSpPr>
          <p:spPr>
            <a:xfrm>
              <a:off x="8028384" y="2771636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  <p:sp>
          <p:nvSpPr>
            <p:cNvPr id="7" name="Oval 6"/>
            <p:cNvSpPr/>
            <p:nvPr/>
          </p:nvSpPr>
          <p:spPr>
            <a:xfrm>
              <a:off x="6480212" y="3388833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  <p:sp>
          <p:nvSpPr>
            <p:cNvPr id="8" name="Oval 7"/>
            <p:cNvSpPr/>
            <p:nvPr/>
          </p:nvSpPr>
          <p:spPr>
            <a:xfrm>
              <a:off x="6012160" y="3875800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  <p:sp>
          <p:nvSpPr>
            <p:cNvPr id="9" name="Oval 8"/>
            <p:cNvSpPr/>
            <p:nvPr/>
          </p:nvSpPr>
          <p:spPr>
            <a:xfrm>
              <a:off x="6948264" y="3859811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  <p:sp>
          <p:nvSpPr>
            <p:cNvPr id="10" name="Oval 9"/>
            <p:cNvSpPr/>
            <p:nvPr/>
          </p:nvSpPr>
          <p:spPr>
            <a:xfrm>
              <a:off x="6942094" y="4801189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  <p:sp>
          <p:nvSpPr>
            <p:cNvPr id="11" name="Oval 10"/>
            <p:cNvSpPr/>
            <p:nvPr/>
          </p:nvSpPr>
          <p:spPr>
            <a:xfrm>
              <a:off x="6012160" y="4801189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  <p:sp>
          <p:nvSpPr>
            <p:cNvPr id="12" name="Oval 11"/>
            <p:cNvSpPr/>
            <p:nvPr/>
          </p:nvSpPr>
          <p:spPr>
            <a:xfrm>
              <a:off x="5508104" y="4338610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  <p:sp>
          <p:nvSpPr>
            <p:cNvPr id="13" name="Oval 12"/>
            <p:cNvSpPr/>
            <p:nvPr/>
          </p:nvSpPr>
          <p:spPr>
            <a:xfrm>
              <a:off x="7452320" y="434544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  <p:sp>
          <p:nvSpPr>
            <p:cNvPr id="14" name="Oval 13"/>
            <p:cNvSpPr/>
            <p:nvPr/>
          </p:nvSpPr>
          <p:spPr>
            <a:xfrm>
              <a:off x="8028384" y="5881309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  <p:sp>
          <p:nvSpPr>
            <p:cNvPr id="15" name="Oval 14"/>
            <p:cNvSpPr/>
            <p:nvPr/>
          </p:nvSpPr>
          <p:spPr>
            <a:xfrm>
              <a:off x="6480212" y="5309121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  <p:sp>
          <p:nvSpPr>
            <p:cNvPr id="16" name="Oval 15"/>
            <p:cNvSpPr/>
            <p:nvPr/>
          </p:nvSpPr>
          <p:spPr>
            <a:xfrm>
              <a:off x="4932040" y="5880621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5004048" y="2843644"/>
              <a:ext cx="3096344" cy="3096344"/>
              <a:chOff x="3059832" y="3356992"/>
              <a:chExt cx="3096344" cy="3096344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3635896" y="4905164"/>
                <a:ext cx="504056" cy="46805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>
              <a:xfrm>
                <a:off x="3059832" y="3356992"/>
                <a:ext cx="3096344" cy="3096344"/>
                <a:chOff x="3059832" y="3356992"/>
                <a:chExt cx="3096344" cy="3096344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3059832" y="3356992"/>
                  <a:ext cx="3096344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3059832" y="6453336"/>
                  <a:ext cx="3096344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4139952" y="4437112"/>
                  <a:ext cx="936104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4139952" y="5373216"/>
                  <a:ext cx="936104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flipV="1">
                  <a:off x="4139952" y="3933056"/>
                  <a:ext cx="468052" cy="504056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flipV="1">
                  <a:off x="4608004" y="5373216"/>
                  <a:ext cx="468052" cy="476176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5076056" y="4437112"/>
                  <a:ext cx="504056" cy="468052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flipV="1">
                  <a:off x="4608004" y="3356992"/>
                  <a:ext cx="1548172" cy="576064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flipH="1" flipV="1">
                  <a:off x="3059832" y="3356992"/>
                  <a:ext cx="576064" cy="1548172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flipV="1">
                  <a:off x="3059832" y="5877272"/>
                  <a:ext cx="1548172" cy="576064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flipH="1" flipV="1">
                  <a:off x="5580112" y="4905164"/>
                  <a:ext cx="576064" cy="1548172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" name="Group 17"/>
            <p:cNvGrpSpPr/>
            <p:nvPr/>
          </p:nvGrpSpPr>
          <p:grpSpPr>
            <a:xfrm>
              <a:off x="5004048" y="2852936"/>
              <a:ext cx="3096344" cy="3096344"/>
              <a:chOff x="3059832" y="3356992"/>
              <a:chExt cx="3096344" cy="3096344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rot="5400000">
                <a:off x="1511660" y="4905164"/>
                <a:ext cx="3096344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>
                <a:off x="4608004" y="4905164"/>
                <a:ext cx="3096344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5400000">
                <a:off x="3671900" y="4905164"/>
                <a:ext cx="936104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5400000">
                <a:off x="4608004" y="4905164"/>
                <a:ext cx="936104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4608004" y="3933056"/>
                <a:ext cx="468052" cy="504056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4139952" y="5373216"/>
                <a:ext cx="468052" cy="483476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3635896" y="4437112"/>
                <a:ext cx="504056" cy="468052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5076056" y="4905164"/>
                <a:ext cx="504056" cy="468052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3059832" y="3356992"/>
                <a:ext cx="1548172" cy="576064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3059832" y="4905164"/>
                <a:ext cx="576064" cy="1548172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4608004" y="5877272"/>
                <a:ext cx="1548172" cy="576064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5580112" y="3356992"/>
                <a:ext cx="576064" cy="1548172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8" name="Group 67"/>
          <p:cNvGrpSpPr/>
          <p:nvPr/>
        </p:nvGrpSpPr>
        <p:grpSpPr>
          <a:xfrm>
            <a:off x="600726" y="1584849"/>
            <a:ext cx="1926592" cy="1930375"/>
            <a:chOff x="179512" y="2924944"/>
            <a:chExt cx="1926592" cy="1930375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774727" y="2996952"/>
              <a:ext cx="1263152" cy="52320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774727" y="2996952"/>
              <a:ext cx="739945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1514672" y="2996952"/>
              <a:ext cx="523207" cy="523207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2037879" y="3520159"/>
              <a:ext cx="0" cy="739945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>
              <a:off x="1514672" y="4260104"/>
              <a:ext cx="523207" cy="523207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774727" y="4783311"/>
              <a:ext cx="739945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 flipV="1">
              <a:off x="251520" y="4260104"/>
              <a:ext cx="523207" cy="52320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V="1">
              <a:off x="251520" y="3520159"/>
              <a:ext cx="0" cy="739945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251520" y="2996952"/>
              <a:ext cx="523207" cy="52320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251520" y="2996952"/>
              <a:ext cx="523207" cy="1263152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251520" y="4260104"/>
              <a:ext cx="1263152" cy="52320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1514672" y="3520159"/>
              <a:ext cx="523207" cy="126315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251520" y="2996952"/>
              <a:ext cx="1263152" cy="52320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1514672" y="2996952"/>
              <a:ext cx="523207" cy="126315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>
              <a:off x="774727" y="4260104"/>
              <a:ext cx="1263152" cy="52320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 flipV="1">
              <a:off x="251520" y="3520159"/>
              <a:ext cx="523207" cy="1263152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251520" y="3520159"/>
              <a:ext cx="1786359" cy="73994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774727" y="2996952"/>
              <a:ext cx="739945" cy="17863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774727" y="2996952"/>
              <a:ext cx="739945" cy="17863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V="1">
              <a:off x="251520" y="3520159"/>
              <a:ext cx="1786359" cy="73994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/>
            <p:cNvSpPr/>
            <p:nvPr/>
          </p:nvSpPr>
          <p:spPr>
            <a:xfrm>
              <a:off x="1962088" y="3460841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  <p:sp>
          <p:nvSpPr>
            <p:cNvPr id="90" name="Oval 89"/>
            <p:cNvSpPr/>
            <p:nvPr/>
          </p:nvSpPr>
          <p:spPr>
            <a:xfrm>
              <a:off x="1962088" y="4177981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  <p:sp>
          <p:nvSpPr>
            <p:cNvPr id="91" name="Oval 90"/>
            <p:cNvSpPr/>
            <p:nvPr/>
          </p:nvSpPr>
          <p:spPr>
            <a:xfrm>
              <a:off x="1442664" y="4711303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  <p:sp>
          <p:nvSpPr>
            <p:cNvPr id="92" name="Oval 91"/>
            <p:cNvSpPr/>
            <p:nvPr/>
          </p:nvSpPr>
          <p:spPr>
            <a:xfrm>
              <a:off x="702719" y="4711303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  <p:sp>
          <p:nvSpPr>
            <p:cNvPr id="93" name="Oval 92"/>
            <p:cNvSpPr/>
            <p:nvPr/>
          </p:nvSpPr>
          <p:spPr>
            <a:xfrm>
              <a:off x="179512" y="4177981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  <p:sp>
          <p:nvSpPr>
            <p:cNvPr id="94" name="Oval 93"/>
            <p:cNvSpPr/>
            <p:nvPr/>
          </p:nvSpPr>
          <p:spPr>
            <a:xfrm>
              <a:off x="179512" y="3460841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  <p:sp>
          <p:nvSpPr>
            <p:cNvPr id="95" name="Oval 94"/>
            <p:cNvSpPr/>
            <p:nvPr/>
          </p:nvSpPr>
          <p:spPr>
            <a:xfrm>
              <a:off x="702719" y="2924944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  <p:sp>
          <p:nvSpPr>
            <p:cNvPr id="96" name="Oval 95"/>
            <p:cNvSpPr/>
            <p:nvPr/>
          </p:nvSpPr>
          <p:spPr>
            <a:xfrm>
              <a:off x="1442664" y="2924944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3411365" y="1289566"/>
            <a:ext cx="2530028" cy="2425154"/>
            <a:chOff x="2113980" y="4028182"/>
            <a:chExt cx="2530028" cy="2425154"/>
          </a:xfrm>
        </p:grpSpPr>
        <p:grpSp>
          <p:nvGrpSpPr>
            <p:cNvPr id="98" name="Group 97"/>
            <p:cNvGrpSpPr/>
            <p:nvPr/>
          </p:nvGrpSpPr>
          <p:grpSpPr>
            <a:xfrm>
              <a:off x="2113980" y="4028182"/>
              <a:ext cx="2530028" cy="2425154"/>
              <a:chOff x="6506468" y="4221088"/>
              <a:chExt cx="2530028" cy="2425154"/>
            </a:xfrm>
          </p:grpSpPr>
          <p:cxnSp>
            <p:nvCxnSpPr>
              <p:cNvPr id="130" name="Straight Connector 129"/>
              <p:cNvCxnSpPr/>
              <p:nvPr/>
            </p:nvCxnSpPr>
            <p:spPr>
              <a:xfrm>
                <a:off x="6565355" y="5162691"/>
                <a:ext cx="216023" cy="6154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flipV="1">
                <a:off x="7024179" y="6381323"/>
                <a:ext cx="132636" cy="19544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8371756" y="6381323"/>
                <a:ext cx="137209" cy="19544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flipV="1">
                <a:off x="8747193" y="5162691"/>
                <a:ext cx="220596" cy="6154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flipV="1">
                <a:off x="7764286" y="4288740"/>
                <a:ext cx="2286" cy="2203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flipV="1">
                <a:off x="6781378" y="4949155"/>
                <a:ext cx="556107" cy="27508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flipH="1">
                <a:off x="7337485" y="4509120"/>
                <a:ext cx="426801" cy="44003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7764286" y="4509120"/>
                <a:ext cx="413581" cy="44003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8177867" y="4949155"/>
                <a:ext cx="569326" cy="27508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flipH="1">
                <a:off x="8437559" y="5224238"/>
                <a:ext cx="309634" cy="5252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flipH="1">
                <a:off x="8371756" y="5749518"/>
                <a:ext cx="65803" cy="63180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flipH="1" flipV="1">
                <a:off x="7757676" y="6244169"/>
                <a:ext cx="614080" cy="1371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flipH="1">
                <a:off x="7156815" y="6244169"/>
                <a:ext cx="600861" cy="1371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flipH="1" flipV="1">
                <a:off x="7077793" y="5749518"/>
                <a:ext cx="79022" cy="63180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flipH="1" flipV="1">
                <a:off x="6781378" y="5224238"/>
                <a:ext cx="296415" cy="5252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>
                <a:off x="7337485" y="4949155"/>
                <a:ext cx="165112" cy="20803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flipV="1">
                <a:off x="7077793" y="5655933"/>
                <a:ext cx="262979" cy="9358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flipV="1">
                <a:off x="7757676" y="5964171"/>
                <a:ext cx="6759" cy="27999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>
                <a:off x="8188098" y="5655933"/>
                <a:ext cx="249461" cy="9358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flipV="1">
                <a:off x="8026273" y="4949155"/>
                <a:ext cx="151594" cy="20803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7502597" y="5157194"/>
                <a:ext cx="523676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8026273" y="5157194"/>
                <a:ext cx="161825" cy="49873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flipH="1">
                <a:off x="7764435" y="5655933"/>
                <a:ext cx="423663" cy="30823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flipH="1" flipV="1">
                <a:off x="7340772" y="5655933"/>
                <a:ext cx="423663" cy="30823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flipV="1">
                <a:off x="7340772" y="5157194"/>
                <a:ext cx="161825" cy="49873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>
                <a:off x="6565355" y="5162691"/>
                <a:ext cx="458824" cy="141408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>
                <a:off x="7024179" y="6576772"/>
                <a:ext cx="1484786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flipV="1">
                <a:off x="8508965" y="5162691"/>
                <a:ext cx="458824" cy="141408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flipH="1" flipV="1">
                <a:off x="7766572" y="4288740"/>
                <a:ext cx="1201217" cy="87395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flipH="1">
                <a:off x="6565355" y="4288740"/>
                <a:ext cx="1201217" cy="87395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0" name="Oval 159"/>
              <p:cNvSpPr/>
              <p:nvPr/>
            </p:nvSpPr>
            <p:spPr>
              <a:xfrm>
                <a:off x="7694564" y="4221088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600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8097143" y="4868688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600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7275612" y="4866307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600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7694712" y="4461495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600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7435156" y="5094907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600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7949506" y="5092526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600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6718399" y="5159201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600"/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6506468" y="5097288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600"/>
              </a:p>
            </p:txBody>
          </p:sp>
          <p:sp>
            <p:nvSpPr>
              <p:cNvPr id="168" name="Oval 167"/>
              <p:cNvSpPr/>
              <p:nvPr/>
            </p:nvSpPr>
            <p:spPr>
              <a:xfrm>
                <a:off x="8666262" y="5159201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600"/>
              </a:p>
            </p:txBody>
          </p:sp>
          <p:sp>
            <p:nvSpPr>
              <p:cNvPr id="169" name="Oval 168"/>
              <p:cNvSpPr/>
              <p:nvPr/>
            </p:nvSpPr>
            <p:spPr>
              <a:xfrm>
                <a:off x="8892480" y="5092526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600"/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8359080" y="5680694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600"/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8104286" y="5583063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600"/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7692330" y="5892626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600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7275611" y="5583064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600"/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7006530" y="5675933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600"/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7094636" y="6299820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600"/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6963668" y="6497464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600"/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7687568" y="6180758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600"/>
              </a:p>
            </p:txBody>
          </p:sp>
          <p:sp>
            <p:nvSpPr>
              <p:cNvPr id="178" name="Oval 177"/>
              <p:cNvSpPr/>
              <p:nvPr/>
            </p:nvSpPr>
            <p:spPr>
              <a:xfrm>
                <a:off x="8301930" y="6304583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600"/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8442424" y="6502226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600"/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2159818" y="4103085"/>
              <a:ext cx="2402434" cy="2288032"/>
              <a:chOff x="742455" y="796290"/>
              <a:chExt cx="2402434" cy="2288032"/>
            </a:xfrm>
          </p:grpSpPr>
          <p:cxnSp>
            <p:nvCxnSpPr>
              <p:cNvPr id="100" name="Straight Connector 99"/>
              <p:cNvCxnSpPr/>
              <p:nvPr/>
            </p:nvCxnSpPr>
            <p:spPr>
              <a:xfrm>
                <a:off x="742455" y="1670241"/>
                <a:ext cx="216023" cy="61547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flipV="1">
                <a:off x="1201279" y="2888873"/>
                <a:ext cx="132636" cy="19544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2548856" y="2888873"/>
                <a:ext cx="137209" cy="19544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flipV="1">
                <a:off x="2924293" y="1670241"/>
                <a:ext cx="220596" cy="6154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flipV="1">
                <a:off x="1941386" y="796290"/>
                <a:ext cx="2286" cy="22038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flipV="1">
                <a:off x="958478" y="1456705"/>
                <a:ext cx="556107" cy="27508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flipH="1">
                <a:off x="1514585" y="1016670"/>
                <a:ext cx="426801" cy="440035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1941386" y="1016670"/>
                <a:ext cx="413581" cy="440035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2354967" y="1456705"/>
                <a:ext cx="569326" cy="27508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flipH="1">
                <a:off x="2614659" y="1731788"/>
                <a:ext cx="309634" cy="52528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flipH="1">
                <a:off x="2548856" y="2257068"/>
                <a:ext cx="65803" cy="631805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flipH="1" flipV="1">
                <a:off x="1934776" y="2751719"/>
                <a:ext cx="614080" cy="13715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flipH="1">
                <a:off x="1333915" y="2751719"/>
                <a:ext cx="600861" cy="13715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flipH="1" flipV="1">
                <a:off x="1254893" y="2257068"/>
                <a:ext cx="79022" cy="6318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flipH="1" flipV="1">
                <a:off x="958478" y="1731788"/>
                <a:ext cx="296415" cy="52528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1514585" y="1456705"/>
                <a:ext cx="165112" cy="20803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flipV="1">
                <a:off x="1254893" y="2163483"/>
                <a:ext cx="262979" cy="93585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flipV="1">
                <a:off x="1934776" y="2471721"/>
                <a:ext cx="6759" cy="27999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2365198" y="2163483"/>
                <a:ext cx="249461" cy="9358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flipV="1">
                <a:off x="2203373" y="1456705"/>
                <a:ext cx="151594" cy="20803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1679697" y="1664744"/>
                <a:ext cx="52367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2203373" y="1664744"/>
                <a:ext cx="161825" cy="49873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flipH="1">
                <a:off x="1941535" y="2163483"/>
                <a:ext cx="423663" cy="30823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flipH="1" flipV="1">
                <a:off x="1517872" y="2163483"/>
                <a:ext cx="423663" cy="30823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flipV="1">
                <a:off x="1517872" y="1664744"/>
                <a:ext cx="161825" cy="49873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742455" y="1670241"/>
                <a:ext cx="458824" cy="141408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1201279" y="3084322"/>
                <a:ext cx="148478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flipV="1">
                <a:off x="2686065" y="1670241"/>
                <a:ext cx="458824" cy="141408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flipH="1" flipV="1">
                <a:off x="1943672" y="796290"/>
                <a:ext cx="1201217" cy="87395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flipH="1">
                <a:off x="742455" y="796290"/>
                <a:ext cx="1201217" cy="87395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0" name="TextBox 179"/>
              <p:cNvSpPr txBox="1"/>
              <p:nvPr/>
            </p:nvSpPr>
            <p:spPr>
              <a:xfrm>
                <a:off x="265890" y="4346777"/>
                <a:ext cx="5869022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The </a:t>
                </a:r>
                <a:r>
                  <a:rPr lang="en-AU" dirty="0" smtClean="0">
                    <a:solidFill>
                      <a:srgbClr val="0070C0"/>
                    </a:solidFill>
                  </a:rPr>
                  <a:t>line graph </a:t>
                </a:r>
                <a:r>
                  <a:rPr lang="en-AU" dirty="0" smtClean="0"/>
                  <a:t>of a graph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AU" dirty="0" smtClean="0"/>
                  <a:t> is denoted by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AU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AU" dirty="0" smtClean="0"/>
              </a:p>
              <a:p>
                <a:endParaRPr lang="en-AU" dirty="0"/>
              </a:p>
              <a:p>
                <a:r>
                  <a:rPr lang="en-AU" dirty="0" smtClean="0"/>
                  <a:t>The edges of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AU" dirty="0" smtClean="0"/>
                  <a:t> are the vertices of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AU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AU" dirty="0" smtClean="0"/>
              </a:p>
              <a:p>
                <a:endParaRPr lang="en-AU" dirty="0"/>
              </a:p>
              <a:p>
                <a:r>
                  <a:rPr lang="en-AU" dirty="0" smtClean="0"/>
                  <a:t>Two vertices of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dirty="0" smtClean="0"/>
                  <a:t> are adjacent if the corresponding edges are adjacent in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AU" dirty="0" smtClean="0"/>
                  <a:t>.</a:t>
                </a:r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180" name="TextBox 1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90" y="4346777"/>
                <a:ext cx="5869022" cy="2031325"/>
              </a:xfrm>
              <a:prstGeom prst="rect">
                <a:avLst/>
              </a:prstGeom>
              <a:blipFill>
                <a:blip r:embed="rId3"/>
                <a:stretch>
                  <a:fillRect l="-936" t="-1502" r="-12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1" name="TextBox 180"/>
              <p:cNvSpPr txBox="1"/>
              <p:nvPr/>
            </p:nvSpPr>
            <p:spPr>
              <a:xfrm>
                <a:off x="7392019" y="5979150"/>
                <a:ext cx="10925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AU" dirty="0" smtClean="0"/>
                  <a:t>-regular</a:t>
                </a:r>
                <a:endParaRPr lang="en-AU" dirty="0"/>
              </a:p>
            </p:txBody>
          </p:sp>
        </mc:Choice>
        <mc:Fallback xmlns="">
          <p:sp>
            <p:nvSpPr>
              <p:cNvPr id="181" name="TextBox 1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2019" y="5979150"/>
                <a:ext cx="1092530" cy="369332"/>
              </a:xfrm>
              <a:prstGeom prst="rect">
                <a:avLst/>
              </a:prstGeom>
              <a:blipFill>
                <a:blip r:embed="rId4"/>
                <a:stretch>
                  <a:fillRect t="-10000" r="-1676" b="-26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2" name="TextBox 181"/>
              <p:cNvSpPr txBox="1"/>
              <p:nvPr/>
            </p:nvSpPr>
            <p:spPr>
              <a:xfrm>
                <a:off x="8976964" y="6005591"/>
                <a:ext cx="17768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2(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AU" dirty="0" smtClean="0"/>
                  <a:t>-regular</a:t>
                </a:r>
                <a:endParaRPr lang="en-AU" dirty="0"/>
              </a:p>
            </p:txBody>
          </p:sp>
        </mc:Choice>
        <mc:Fallback xmlns="">
          <p:sp>
            <p:nvSpPr>
              <p:cNvPr id="182" name="TextBox 1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6964" y="6005591"/>
                <a:ext cx="1776840" cy="369332"/>
              </a:xfrm>
              <a:prstGeom prst="rect">
                <a:avLst/>
              </a:prstGeom>
              <a:blipFill>
                <a:blip r:embed="rId5"/>
                <a:stretch>
                  <a:fillRect t="-8197" r="-2749" b="-2459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3" name="Group 182"/>
          <p:cNvGrpSpPr/>
          <p:nvPr/>
        </p:nvGrpSpPr>
        <p:grpSpPr>
          <a:xfrm>
            <a:off x="7558690" y="4229102"/>
            <a:ext cx="2988898" cy="1515259"/>
            <a:chOff x="7558690" y="4229102"/>
            <a:chExt cx="2988898" cy="1515259"/>
          </a:xfrm>
        </p:grpSpPr>
        <p:grpSp>
          <p:nvGrpSpPr>
            <p:cNvPr id="184" name="Group 183"/>
            <p:cNvGrpSpPr/>
            <p:nvPr/>
          </p:nvGrpSpPr>
          <p:grpSpPr>
            <a:xfrm>
              <a:off x="7558690" y="4229102"/>
              <a:ext cx="2988898" cy="1515259"/>
              <a:chOff x="4838452" y="239210"/>
              <a:chExt cx="2988898" cy="1515259"/>
            </a:xfrm>
          </p:grpSpPr>
          <p:grpSp>
            <p:nvGrpSpPr>
              <p:cNvPr id="188" name="Group 187"/>
              <p:cNvGrpSpPr/>
              <p:nvPr/>
            </p:nvGrpSpPr>
            <p:grpSpPr>
              <a:xfrm rot="5400000">
                <a:off x="4507693" y="580465"/>
                <a:ext cx="1451228" cy="789709"/>
                <a:chOff x="7659584" y="837210"/>
                <a:chExt cx="1965367" cy="789709"/>
              </a:xfrm>
            </p:grpSpPr>
            <p:cxnSp>
              <p:nvCxnSpPr>
                <p:cNvPr id="211" name="Straight Connector 210"/>
                <p:cNvCxnSpPr/>
                <p:nvPr/>
              </p:nvCxnSpPr>
              <p:spPr>
                <a:xfrm>
                  <a:off x="8259288" y="1296390"/>
                  <a:ext cx="914400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 flipH="1" flipV="1">
                  <a:off x="7677397" y="837210"/>
                  <a:ext cx="587829" cy="45918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 flipH="1" flipV="1">
                  <a:off x="7659584" y="1134093"/>
                  <a:ext cx="599704" cy="162297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 flipH="1">
                  <a:off x="7677397" y="1296390"/>
                  <a:ext cx="581891" cy="87085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 flipH="1">
                  <a:off x="7730836" y="1296390"/>
                  <a:ext cx="528452" cy="330529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 flipV="1">
                  <a:off x="9173688" y="944088"/>
                  <a:ext cx="332509" cy="35230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 flipV="1">
                  <a:off x="9173688" y="1134093"/>
                  <a:ext cx="427512" cy="162297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>
                  <a:off x="9173688" y="1296390"/>
                  <a:ext cx="451263" cy="122710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>
                  <a:off x="9173688" y="1296390"/>
                  <a:ext cx="427512" cy="330529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9" name="Group 188"/>
              <p:cNvGrpSpPr/>
              <p:nvPr/>
            </p:nvGrpSpPr>
            <p:grpSpPr>
              <a:xfrm>
                <a:off x="6050205" y="239210"/>
                <a:ext cx="1372590" cy="1515259"/>
                <a:chOff x="8950542" y="491671"/>
                <a:chExt cx="1459170" cy="1845330"/>
              </a:xfrm>
            </p:grpSpPr>
            <p:cxnSp>
              <p:nvCxnSpPr>
                <p:cNvPr id="194" name="Straight Connector 193"/>
                <p:cNvCxnSpPr/>
                <p:nvPr/>
              </p:nvCxnSpPr>
              <p:spPr>
                <a:xfrm flipH="1" flipV="1">
                  <a:off x="8977745" y="558140"/>
                  <a:ext cx="730333" cy="86096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 flipH="1" flipV="1">
                  <a:off x="9443859" y="558140"/>
                  <a:ext cx="243443" cy="86096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 flipV="1">
                  <a:off x="9708078" y="558140"/>
                  <a:ext cx="198918" cy="86096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 flipV="1">
                  <a:off x="9708078" y="558140"/>
                  <a:ext cx="623454" cy="86096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 flipH="1">
                  <a:off x="9100953" y="1419100"/>
                  <a:ext cx="607125" cy="82289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/>
              </p:nvCxnSpPr>
              <p:spPr>
                <a:xfrm flipH="1">
                  <a:off x="9503975" y="1419100"/>
                  <a:ext cx="204103" cy="77189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/>
                <p:nvPr/>
              </p:nvCxnSpPr>
              <p:spPr>
                <a:xfrm>
                  <a:off x="9709072" y="1419100"/>
                  <a:ext cx="168234" cy="75233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>
                  <a:off x="9687302" y="1419100"/>
                  <a:ext cx="590792" cy="68283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2" name="Oval 201"/>
                <p:cNvSpPr/>
                <p:nvPr/>
              </p:nvSpPr>
              <p:spPr>
                <a:xfrm>
                  <a:off x="8950542" y="519954"/>
                  <a:ext cx="142504" cy="142504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203" name="Oval 202"/>
                <p:cNvSpPr/>
                <p:nvPr/>
              </p:nvSpPr>
              <p:spPr>
                <a:xfrm>
                  <a:off x="9409222" y="531485"/>
                  <a:ext cx="142504" cy="142504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204" name="Oval 203"/>
                <p:cNvSpPr/>
                <p:nvPr/>
              </p:nvSpPr>
              <p:spPr>
                <a:xfrm>
                  <a:off x="9838215" y="531485"/>
                  <a:ext cx="142504" cy="142504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 b="1" dirty="0"/>
                </a:p>
              </p:txBody>
            </p:sp>
            <p:sp>
              <p:nvSpPr>
                <p:cNvPr id="205" name="Oval 204"/>
                <p:cNvSpPr/>
                <p:nvPr/>
              </p:nvSpPr>
              <p:spPr>
                <a:xfrm>
                  <a:off x="10267208" y="491671"/>
                  <a:ext cx="142504" cy="142504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206" name="Oval 205"/>
                <p:cNvSpPr/>
                <p:nvPr/>
              </p:nvSpPr>
              <p:spPr>
                <a:xfrm>
                  <a:off x="9011893" y="2194497"/>
                  <a:ext cx="142504" cy="142504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207" name="Oval 206"/>
                <p:cNvSpPr/>
                <p:nvPr/>
              </p:nvSpPr>
              <p:spPr>
                <a:xfrm>
                  <a:off x="9409222" y="2188099"/>
                  <a:ext cx="142504" cy="142504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208" name="Oval 207"/>
                <p:cNvSpPr/>
                <p:nvPr/>
              </p:nvSpPr>
              <p:spPr>
                <a:xfrm>
                  <a:off x="9807534" y="2105429"/>
                  <a:ext cx="142504" cy="142504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 b="1" dirty="0"/>
                </a:p>
              </p:txBody>
            </p:sp>
            <p:sp>
              <p:nvSpPr>
                <p:cNvPr id="209" name="Oval 208"/>
                <p:cNvSpPr/>
                <p:nvPr/>
              </p:nvSpPr>
              <p:spPr>
                <a:xfrm>
                  <a:off x="10221687" y="2034867"/>
                  <a:ext cx="142504" cy="142504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210" name="Oval 209"/>
                <p:cNvSpPr/>
                <p:nvPr/>
              </p:nvSpPr>
              <p:spPr>
                <a:xfrm>
                  <a:off x="9631883" y="1360779"/>
                  <a:ext cx="142504" cy="14250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0" name="TextBox 189"/>
                  <p:cNvSpPr txBox="1"/>
                  <p:nvPr/>
                </p:nvSpPr>
                <p:spPr>
                  <a:xfrm>
                    <a:off x="7312257" y="946316"/>
                    <a:ext cx="51509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AU" dirty="0"/>
                  </a:p>
                </p:txBody>
              </p:sp>
            </mc:Choice>
            <mc:Fallback xmlns="">
              <p:sp>
                <p:nvSpPr>
                  <p:cNvPr id="183" name="TextBox 18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12257" y="946316"/>
                    <a:ext cx="515093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r="-32143"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A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1" name="TextBox 190"/>
                  <p:cNvSpPr txBox="1"/>
                  <p:nvPr/>
                </p:nvSpPr>
                <p:spPr>
                  <a:xfrm>
                    <a:off x="5308510" y="1237796"/>
                    <a:ext cx="51509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oMath>
                      </m:oMathPara>
                    </a14:m>
                    <a:endParaRPr lang="en-AU" dirty="0"/>
                  </a:p>
                </p:txBody>
              </p:sp>
            </mc:Choice>
            <mc:Fallback xmlns="">
              <p:sp>
                <p:nvSpPr>
                  <p:cNvPr id="184" name="TextBox 18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08510" y="1237796"/>
                    <a:ext cx="515093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A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92" name="Oval 191"/>
              <p:cNvSpPr/>
              <p:nvPr/>
            </p:nvSpPr>
            <p:spPr>
              <a:xfrm>
                <a:off x="5110188" y="639984"/>
                <a:ext cx="127599" cy="11872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93" name="Oval 192"/>
              <p:cNvSpPr/>
              <p:nvPr/>
            </p:nvSpPr>
            <p:spPr>
              <a:xfrm>
                <a:off x="5104246" y="1309892"/>
                <a:ext cx="127599" cy="11872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5" name="TextBox 184"/>
                <p:cNvSpPr txBox="1"/>
                <p:nvPr/>
              </p:nvSpPr>
              <p:spPr>
                <a:xfrm>
                  <a:off x="7561199" y="4519250"/>
                  <a:ext cx="2334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en-AU" dirty="0"/>
                </a:p>
              </p:txBody>
            </p:sp>
          </mc:Choice>
          <mc:Fallback xmlns="">
            <p:sp>
              <p:nvSpPr>
                <p:cNvPr id="218" name="TextBox 2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61199" y="4519250"/>
                  <a:ext cx="233464" cy="369332"/>
                </a:xfrm>
                <a:prstGeom prst="rect">
                  <a:avLst/>
                </a:prstGeom>
                <a:blipFill>
                  <a:blip r:embed="rId8"/>
                  <a:stretch>
                    <a:fillRect r="-20513"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6" name="TextBox 185"/>
                <p:cNvSpPr txBox="1"/>
                <p:nvPr/>
              </p:nvSpPr>
              <p:spPr>
                <a:xfrm>
                  <a:off x="7563640" y="5133314"/>
                  <a:ext cx="2334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en-AU" dirty="0"/>
                </a:p>
              </p:txBody>
            </p:sp>
          </mc:Choice>
          <mc:Fallback xmlns="">
            <p:sp>
              <p:nvSpPr>
                <p:cNvPr id="219" name="TextBox 2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63640" y="5133314"/>
                  <a:ext cx="233464" cy="369332"/>
                </a:xfrm>
                <a:prstGeom prst="rect">
                  <a:avLst/>
                </a:prstGeom>
                <a:blipFill>
                  <a:blip r:embed="rId9"/>
                  <a:stretch>
                    <a:fillRect r="-21053"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7" name="TextBox 186"/>
                <p:cNvSpPr txBox="1"/>
                <p:nvPr/>
              </p:nvSpPr>
              <p:spPr>
                <a:xfrm>
                  <a:off x="9511615" y="4790925"/>
                  <a:ext cx="40987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𝑢𝑣</m:t>
                        </m:r>
                      </m:oMath>
                    </m:oMathPara>
                  </a14:m>
                  <a:endParaRPr lang="en-AU" dirty="0"/>
                </a:p>
              </p:txBody>
            </p:sp>
          </mc:Choice>
          <mc:Fallback xmlns="">
            <p:sp>
              <p:nvSpPr>
                <p:cNvPr id="220" name="TextBox 2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11615" y="4790925"/>
                  <a:ext cx="409872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3" name="Group 232"/>
          <p:cNvGrpSpPr/>
          <p:nvPr/>
        </p:nvGrpSpPr>
        <p:grpSpPr>
          <a:xfrm>
            <a:off x="5835369" y="4518224"/>
            <a:ext cx="1712318" cy="1032088"/>
            <a:chOff x="5835369" y="4518224"/>
            <a:chExt cx="1712318" cy="1032088"/>
          </a:xfrm>
        </p:grpSpPr>
        <p:cxnSp>
          <p:nvCxnSpPr>
            <p:cNvPr id="222" name="Straight Arrow Connector 221"/>
            <p:cNvCxnSpPr/>
            <p:nvPr/>
          </p:nvCxnSpPr>
          <p:spPr>
            <a:xfrm flipV="1">
              <a:off x="6703228" y="4518224"/>
              <a:ext cx="844459" cy="466255"/>
            </a:xfrm>
            <a:prstGeom prst="straightConnector1">
              <a:avLst/>
            </a:prstGeom>
            <a:ln w="19050">
              <a:solidFill>
                <a:srgbClr val="FF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Arrow Connector 224"/>
            <p:cNvCxnSpPr/>
            <p:nvPr/>
          </p:nvCxnSpPr>
          <p:spPr>
            <a:xfrm>
              <a:off x="6703228" y="4984479"/>
              <a:ext cx="803969" cy="565833"/>
            </a:xfrm>
            <a:prstGeom prst="straightConnector1">
              <a:avLst/>
            </a:prstGeom>
            <a:ln w="19050">
              <a:solidFill>
                <a:srgbClr val="FF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2" name="TextBox 231"/>
                <p:cNvSpPr txBox="1"/>
                <p:nvPr/>
              </p:nvSpPr>
              <p:spPr>
                <a:xfrm>
                  <a:off x="5835369" y="4799813"/>
                  <a:ext cx="10526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oMath>
                    </m:oMathPara>
                  </a14:m>
                  <a:endParaRPr lang="en-AU" dirty="0"/>
                </a:p>
              </p:txBody>
            </p:sp>
          </mc:Choice>
          <mc:Fallback xmlns="">
            <p:sp>
              <p:nvSpPr>
                <p:cNvPr id="232" name="TextBox 2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35369" y="4799813"/>
                  <a:ext cx="1052654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49330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 uiExpand="1" build="p"/>
      <p:bldP spid="181" grpId="0"/>
      <p:bldP spid="1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7961" y="543480"/>
                <a:ext cx="10457613" cy="461665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Let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AU" dirty="0" smtClean="0"/>
                  <a:t> be a 3-regular graph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AU" dirty="0" smtClean="0"/>
                  <a:t>.</a:t>
                </a:r>
                <a:r>
                  <a:rPr lang="en-AU" dirty="0"/>
                  <a:t> </a:t>
                </a:r>
                <a:r>
                  <a:rPr lang="en-AU" b="0" dirty="0" smtClean="0"/>
                  <a:t>Then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AU" dirty="0" smtClean="0"/>
                  <a:t> is Hamiltonian </a:t>
                </a:r>
                <a:r>
                  <a:rPr lang="en-AU" sz="2400" dirty="0" smtClean="0"/>
                  <a:t>↔</a:t>
                </a:r>
                <a:r>
                  <a:rPr lang="en-AU" dirty="0" smtClean="0"/>
                  <a:t>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dirty="0" smtClean="0"/>
                  <a:t> has a Hamilton decomposition.   (</a:t>
                </a:r>
                <a:r>
                  <a:rPr lang="en-AU" dirty="0" err="1" smtClean="0"/>
                  <a:t>Kotzig</a:t>
                </a:r>
                <a:r>
                  <a:rPr lang="en-AU" dirty="0" smtClean="0"/>
                  <a:t>, 1963)</a:t>
                </a:r>
                <a:endParaRPr lang="en-A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961" y="543480"/>
                <a:ext cx="10457613" cy="461665"/>
              </a:xfrm>
              <a:prstGeom prst="rect">
                <a:avLst/>
              </a:prstGeom>
              <a:blipFill>
                <a:blip r:embed="rId2"/>
                <a:stretch>
                  <a:fillRect l="-407" t="-8974" b="-26923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7961" y="1187998"/>
                <a:ext cx="10211179" cy="64633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Let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AU" dirty="0" smtClean="0"/>
                  <a:t> be a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AU" dirty="0" smtClean="0"/>
                  <a:t>-regular graph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AU" dirty="0" smtClean="0"/>
                  <a:t>. </a:t>
                </a:r>
                <a:r>
                  <a:rPr lang="en-AU" b="0" dirty="0" smtClean="0"/>
                  <a:t>Then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AU" dirty="0" smtClean="0"/>
                  <a:t> is Hamiltonian </a:t>
                </a:r>
                <a:r>
                  <a:rPr lang="en-AU" sz="2400" dirty="0"/>
                  <a:t>↔</a:t>
                </a:r>
                <a:r>
                  <a:rPr lang="en-AU" dirty="0"/>
                  <a:t>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dirty="0" smtClean="0"/>
                  <a:t> has a Hamilton decomposition. </a:t>
                </a:r>
                <a:r>
                  <a:rPr lang="en-AU" sz="3600" dirty="0" smtClean="0"/>
                  <a:t>???</a:t>
                </a:r>
                <a:endParaRPr lang="en-AU" sz="3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961" y="1187998"/>
                <a:ext cx="10211179" cy="646331"/>
              </a:xfrm>
              <a:prstGeom prst="rect">
                <a:avLst/>
              </a:prstGeom>
              <a:blipFill>
                <a:blip r:embed="rId3"/>
                <a:stretch>
                  <a:fillRect l="-417" t="-13889" b="-33333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177961" y="2017182"/>
            <a:ext cx="7176148" cy="910570"/>
            <a:chOff x="320633" y="2705889"/>
            <a:chExt cx="6187046" cy="91057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320633" y="2705889"/>
                  <a:ext cx="6187046" cy="910570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AU" sz="3600" b="0" i="1" smtClean="0">
                          <a:latin typeface="Cambria Math" panose="02040503050406030204" pitchFamily="18" charset="0"/>
                        </a:rPr>
                        <m:t>←</m:t>
                      </m:r>
                    </m:oMath>
                  </a14:m>
                  <a:r>
                    <a:rPr lang="en-AU" dirty="0" smtClean="0"/>
                    <a:t>   For each </a:t>
                  </a:r>
                  <a14:m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≥4</m:t>
                      </m:r>
                    </m:oMath>
                  </a14:m>
                  <a:r>
                    <a:rPr lang="en-AU" dirty="0" smtClean="0"/>
                    <a:t>, there exists a </a:t>
                  </a:r>
                  <a14:m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a14:m>
                  <a:r>
                    <a:rPr lang="en-AU" dirty="0" smtClean="0"/>
                    <a:t>-regular graph </a:t>
                  </a:r>
                  <a14:m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a14:m>
                  <a:r>
                    <a:rPr lang="en-AU" dirty="0" smtClean="0"/>
                    <a:t> such that </a:t>
                  </a:r>
                  <a14:m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AU" dirty="0" smtClean="0"/>
                    <a:t> has a Hamilton decomposition, but </a:t>
                  </a:r>
                  <a14:m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a14:m>
                  <a:r>
                    <a:rPr lang="en-AU" dirty="0" smtClean="0"/>
                    <a:t> is not Hamiltonian.</a:t>
                  </a: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0633" y="2705889"/>
                  <a:ext cx="6187046" cy="910570"/>
                </a:xfrm>
                <a:prstGeom prst="rect">
                  <a:avLst/>
                </a:prstGeom>
                <a:blipFill>
                  <a:blip r:embed="rId4"/>
                  <a:stretch>
                    <a:fillRect l="-594" r="-933" b="-9272"/>
                  </a:stretch>
                </a:blipFill>
                <a:ln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Connector 9"/>
            <p:cNvCxnSpPr/>
            <p:nvPr/>
          </p:nvCxnSpPr>
          <p:spPr>
            <a:xfrm>
              <a:off x="544636" y="2906671"/>
              <a:ext cx="83128" cy="29688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2594043" y="91169"/>
            <a:ext cx="750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FF0000"/>
                </a:solidFill>
              </a:rPr>
              <a:t>Hamilton decompositions of line graphs</a:t>
            </a:r>
            <a:endParaRPr lang="en-AU" sz="2400" dirty="0">
              <a:solidFill>
                <a:srgbClr val="FF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25195" y="3208970"/>
            <a:ext cx="3083129" cy="3306779"/>
            <a:chOff x="425195" y="3208970"/>
            <a:chExt cx="3083129" cy="3306779"/>
          </a:xfrm>
        </p:grpSpPr>
        <p:grpSp>
          <p:nvGrpSpPr>
            <p:cNvPr id="13" name="Group 12"/>
            <p:cNvGrpSpPr/>
            <p:nvPr/>
          </p:nvGrpSpPr>
          <p:grpSpPr>
            <a:xfrm>
              <a:off x="425195" y="3208970"/>
              <a:ext cx="3083129" cy="2711602"/>
              <a:chOff x="302771" y="1639147"/>
              <a:chExt cx="5200575" cy="4573889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369829" y="1711309"/>
                <a:ext cx="5086883" cy="4428234"/>
                <a:chOff x="369829" y="1711309"/>
                <a:chExt cx="5086883" cy="4428234"/>
              </a:xfrm>
            </p:grpSpPr>
            <p:cxnSp>
              <p:nvCxnSpPr>
                <p:cNvPr id="35" name="Straight Connector 34"/>
                <p:cNvCxnSpPr/>
                <p:nvPr/>
              </p:nvCxnSpPr>
              <p:spPr>
                <a:xfrm>
                  <a:off x="1033153" y="4843927"/>
                  <a:ext cx="442355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328769" y="4843927"/>
                  <a:ext cx="3127943" cy="12956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2328769" y="6139543"/>
                  <a:ext cx="1832327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flipH="1" flipV="1">
                  <a:off x="1033153" y="4843927"/>
                  <a:ext cx="3127943" cy="12956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1033153" y="4843927"/>
                  <a:ext cx="1295616" cy="12956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flipV="1">
                  <a:off x="4161096" y="4843927"/>
                  <a:ext cx="1295616" cy="12956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flipH="1">
                  <a:off x="1392293" y="1715983"/>
                  <a:ext cx="1852639" cy="77605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2" name="Group 41"/>
                <p:cNvGrpSpPr/>
                <p:nvPr/>
              </p:nvGrpSpPr>
              <p:grpSpPr>
                <a:xfrm>
                  <a:off x="369829" y="2120089"/>
                  <a:ext cx="1022464" cy="973775"/>
                  <a:chOff x="7338952" y="2772888"/>
                  <a:chExt cx="1022464" cy="973775"/>
                </a:xfrm>
              </p:grpSpPr>
              <p:cxnSp>
                <p:nvCxnSpPr>
                  <p:cNvPr id="69" name="Straight Connector 68"/>
                  <p:cNvCxnSpPr/>
                  <p:nvPr/>
                </p:nvCxnSpPr>
                <p:spPr>
                  <a:xfrm flipH="1" flipV="1">
                    <a:off x="7850184" y="2772888"/>
                    <a:ext cx="511232" cy="37194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69"/>
                  <p:cNvCxnSpPr/>
                  <p:nvPr/>
                </p:nvCxnSpPr>
                <p:spPr>
                  <a:xfrm flipH="1">
                    <a:off x="7338952" y="2772888"/>
                    <a:ext cx="511232" cy="37194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/>
                  <p:cNvCxnSpPr/>
                  <p:nvPr/>
                </p:nvCxnSpPr>
                <p:spPr>
                  <a:xfrm>
                    <a:off x="7338952" y="3144837"/>
                    <a:ext cx="195273" cy="60182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71"/>
                  <p:cNvCxnSpPr/>
                  <p:nvPr/>
                </p:nvCxnSpPr>
                <p:spPr>
                  <a:xfrm>
                    <a:off x="7534225" y="3746663"/>
                    <a:ext cx="631918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/>
                  <p:cNvCxnSpPr/>
                  <p:nvPr/>
                </p:nvCxnSpPr>
                <p:spPr>
                  <a:xfrm flipH="1" flipV="1">
                    <a:off x="7850184" y="2772888"/>
                    <a:ext cx="315959" cy="97377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flipH="1">
                    <a:off x="7534225" y="2772888"/>
                    <a:ext cx="315959" cy="97377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flipV="1">
                    <a:off x="7534225" y="3144837"/>
                    <a:ext cx="827191" cy="60182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flipH="1">
                    <a:off x="7338952" y="3144837"/>
                    <a:ext cx="1022464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/>
                  <p:nvPr/>
                </p:nvCxnSpPr>
                <p:spPr>
                  <a:xfrm>
                    <a:off x="7338952" y="3144837"/>
                    <a:ext cx="827191" cy="60182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3" name="Group 42"/>
                <p:cNvGrpSpPr/>
                <p:nvPr/>
              </p:nvGrpSpPr>
              <p:grpSpPr>
                <a:xfrm rot="21045077">
                  <a:off x="1626970" y="2768701"/>
                  <a:ext cx="1022464" cy="973775"/>
                  <a:chOff x="7338952" y="2772888"/>
                  <a:chExt cx="1022464" cy="973775"/>
                </a:xfrm>
              </p:grpSpPr>
              <p:cxnSp>
                <p:nvCxnSpPr>
                  <p:cNvPr id="60" name="Straight Connector 59"/>
                  <p:cNvCxnSpPr/>
                  <p:nvPr/>
                </p:nvCxnSpPr>
                <p:spPr>
                  <a:xfrm flipH="1" flipV="1">
                    <a:off x="7850184" y="2772888"/>
                    <a:ext cx="511232" cy="37194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 flipH="1">
                    <a:off x="7338952" y="2772888"/>
                    <a:ext cx="511232" cy="37194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>
                    <a:off x="7338952" y="3144837"/>
                    <a:ext cx="195273" cy="60182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>
                    <a:off x="7534225" y="3746663"/>
                    <a:ext cx="631918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 flipH="1" flipV="1">
                    <a:off x="7850184" y="2772888"/>
                    <a:ext cx="315959" cy="97377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/>
                  <p:cNvCxnSpPr/>
                  <p:nvPr/>
                </p:nvCxnSpPr>
                <p:spPr>
                  <a:xfrm flipH="1">
                    <a:off x="7534225" y="2772888"/>
                    <a:ext cx="315959" cy="97377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 flipV="1">
                    <a:off x="7534225" y="3144837"/>
                    <a:ext cx="827191" cy="60182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/>
                  <p:cNvCxnSpPr/>
                  <p:nvPr/>
                </p:nvCxnSpPr>
                <p:spPr>
                  <a:xfrm flipH="1">
                    <a:off x="7338952" y="3144837"/>
                    <a:ext cx="1022464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/>
                  <p:cNvCxnSpPr/>
                  <p:nvPr/>
                </p:nvCxnSpPr>
                <p:spPr>
                  <a:xfrm>
                    <a:off x="7338952" y="3144837"/>
                    <a:ext cx="827191" cy="60182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" name="Group 43"/>
                <p:cNvGrpSpPr/>
                <p:nvPr/>
              </p:nvGrpSpPr>
              <p:grpSpPr>
                <a:xfrm rot="19496798">
                  <a:off x="2783815" y="3467941"/>
                  <a:ext cx="1022464" cy="973775"/>
                  <a:chOff x="7338952" y="2772888"/>
                  <a:chExt cx="1022464" cy="973775"/>
                </a:xfrm>
              </p:grpSpPr>
              <p:cxnSp>
                <p:nvCxnSpPr>
                  <p:cNvPr id="51" name="Straight Connector 50"/>
                  <p:cNvCxnSpPr/>
                  <p:nvPr/>
                </p:nvCxnSpPr>
                <p:spPr>
                  <a:xfrm flipH="1" flipV="1">
                    <a:off x="7850184" y="2772888"/>
                    <a:ext cx="511232" cy="37194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/>
                  <p:cNvCxnSpPr/>
                  <p:nvPr/>
                </p:nvCxnSpPr>
                <p:spPr>
                  <a:xfrm flipH="1">
                    <a:off x="7338952" y="2772888"/>
                    <a:ext cx="511232" cy="37194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/>
                  <p:cNvCxnSpPr/>
                  <p:nvPr/>
                </p:nvCxnSpPr>
                <p:spPr>
                  <a:xfrm>
                    <a:off x="7338952" y="3144837"/>
                    <a:ext cx="195273" cy="60182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/>
                  <p:cNvCxnSpPr/>
                  <p:nvPr/>
                </p:nvCxnSpPr>
                <p:spPr>
                  <a:xfrm>
                    <a:off x="7534225" y="3746663"/>
                    <a:ext cx="631918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/>
                  <p:cNvCxnSpPr/>
                  <p:nvPr/>
                </p:nvCxnSpPr>
                <p:spPr>
                  <a:xfrm flipH="1" flipV="1">
                    <a:off x="7850184" y="2772888"/>
                    <a:ext cx="315959" cy="97377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/>
                  <p:nvPr/>
                </p:nvCxnSpPr>
                <p:spPr>
                  <a:xfrm flipH="1">
                    <a:off x="7534225" y="2772888"/>
                    <a:ext cx="315959" cy="97377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 flipV="1">
                    <a:off x="7534225" y="3144837"/>
                    <a:ext cx="827191" cy="60182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 flipH="1">
                    <a:off x="7338952" y="3144837"/>
                    <a:ext cx="1022464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58"/>
                  <p:cNvCxnSpPr/>
                  <p:nvPr/>
                </p:nvCxnSpPr>
                <p:spPr>
                  <a:xfrm>
                    <a:off x="7338952" y="3144837"/>
                    <a:ext cx="827191" cy="60182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3244932" y="1715982"/>
                  <a:ext cx="2211780" cy="31279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flipH="1">
                  <a:off x="1033153" y="3091363"/>
                  <a:ext cx="163867" cy="175256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flipH="1">
                  <a:off x="2622309" y="1711309"/>
                  <a:ext cx="604719" cy="134595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flipH="1">
                  <a:off x="2339814" y="3689213"/>
                  <a:ext cx="175236" cy="244960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3239840" y="1711309"/>
                  <a:ext cx="405950" cy="18558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3829335" y="4169794"/>
                  <a:ext cx="340582" cy="196902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" name="Oval 14"/>
              <p:cNvSpPr/>
              <p:nvPr/>
            </p:nvSpPr>
            <p:spPr>
              <a:xfrm>
                <a:off x="3160217" y="1639147"/>
                <a:ext cx="148441" cy="14844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801722" y="2044618"/>
                <a:ext cx="148441" cy="14844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02771" y="2419068"/>
                <a:ext cx="148441" cy="14844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289293" y="2410872"/>
                <a:ext cx="148441" cy="14844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93761" y="3008727"/>
                <a:ext cx="148441" cy="14844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105493" y="3022733"/>
                <a:ext cx="148441" cy="14844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78103" y="2714818"/>
                <a:ext cx="148441" cy="14844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562703" y="3142144"/>
                <a:ext cx="148441" cy="14844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531039" y="2983044"/>
                <a:ext cx="148441" cy="14844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841428" y="3685187"/>
                <a:ext cx="148441" cy="14844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422242" y="3602746"/>
                <a:ext cx="148441" cy="14844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967753" y="4764115"/>
                <a:ext cx="148441" cy="14844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354905" y="4774378"/>
                <a:ext cx="148441" cy="14844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3549465" y="3490838"/>
                <a:ext cx="148441" cy="14844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945474" y="3484508"/>
                <a:ext cx="148441" cy="14844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2736307" y="4067157"/>
                <a:ext cx="148441" cy="14844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3757115" y="4108459"/>
                <a:ext cx="148441" cy="14844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3234437" y="4451846"/>
                <a:ext cx="148441" cy="14844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2258982" y="6064595"/>
                <a:ext cx="148441" cy="14844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4095696" y="6064595"/>
                <a:ext cx="148441" cy="14844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2" name="TextBox 231"/>
                <p:cNvSpPr txBox="1"/>
                <p:nvPr/>
              </p:nvSpPr>
              <p:spPr>
                <a:xfrm>
                  <a:off x="1005302" y="6146417"/>
                  <a:ext cx="178467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d>
                          <m:dPr>
                            <m:ctrlPr>
                              <a:rPr lang="en-AU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oMath>
                    </m:oMathPara>
                  </a14:m>
                  <a:endParaRPr lang="en-AU" dirty="0"/>
                </a:p>
              </p:txBody>
            </p:sp>
          </mc:Choice>
          <mc:Fallback xmlns="">
            <p:sp>
              <p:nvSpPr>
                <p:cNvPr id="232" name="TextBox 2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5302" y="6146417"/>
                  <a:ext cx="1784678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Group 5"/>
          <p:cNvGrpSpPr/>
          <p:nvPr/>
        </p:nvGrpSpPr>
        <p:grpSpPr>
          <a:xfrm>
            <a:off x="4003986" y="3049102"/>
            <a:ext cx="3188592" cy="3733130"/>
            <a:chOff x="3683721" y="3071052"/>
            <a:chExt cx="3188592" cy="37331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3" name="TextBox 232"/>
                <p:cNvSpPr txBox="1"/>
                <p:nvPr/>
              </p:nvSpPr>
              <p:spPr>
                <a:xfrm>
                  <a:off x="4534946" y="6434850"/>
                  <a:ext cx="178467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d>
                          <m:dPr>
                            <m:ctrlPr>
                              <a:rPr lang="en-AU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oMath>
                    </m:oMathPara>
                  </a14:m>
                  <a:endParaRPr lang="en-AU" dirty="0"/>
                </a:p>
              </p:txBody>
            </p:sp>
          </mc:Choice>
          <mc:Fallback xmlns="">
            <p:sp>
              <p:nvSpPr>
                <p:cNvPr id="233" name="TextBox 2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34946" y="6434850"/>
                  <a:ext cx="1784678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" name="Group 4"/>
            <p:cNvGrpSpPr/>
            <p:nvPr/>
          </p:nvGrpSpPr>
          <p:grpSpPr>
            <a:xfrm>
              <a:off x="3683721" y="3071052"/>
              <a:ext cx="3188592" cy="3285448"/>
              <a:chOff x="3683721" y="3071052"/>
              <a:chExt cx="3188592" cy="3285448"/>
            </a:xfrm>
          </p:grpSpPr>
          <p:grpSp>
            <p:nvGrpSpPr>
              <p:cNvPr id="230" name="Group 229"/>
              <p:cNvGrpSpPr/>
              <p:nvPr/>
            </p:nvGrpSpPr>
            <p:grpSpPr>
              <a:xfrm>
                <a:off x="3774829" y="3093916"/>
                <a:ext cx="3053483" cy="3227981"/>
                <a:chOff x="3774829" y="3093916"/>
                <a:chExt cx="3053483" cy="3227981"/>
              </a:xfrm>
            </p:grpSpPr>
            <p:cxnSp>
              <p:nvCxnSpPr>
                <p:cNvPr id="79" name="Straight Connector 78"/>
                <p:cNvCxnSpPr/>
                <p:nvPr/>
              </p:nvCxnSpPr>
              <p:spPr>
                <a:xfrm>
                  <a:off x="3936667" y="5296395"/>
                  <a:ext cx="2891645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flipH="1" flipV="1">
                  <a:off x="3942608" y="5319346"/>
                  <a:ext cx="1464159" cy="99832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flipV="1">
                  <a:off x="5406767" y="5319346"/>
                  <a:ext cx="1421545" cy="99832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>
                  <a:off x="4417753" y="5979226"/>
                  <a:ext cx="989014" cy="33844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flipV="1">
                  <a:off x="5402049" y="5983450"/>
                  <a:ext cx="989014" cy="33844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 flipH="1" flipV="1">
                  <a:off x="3914961" y="5296395"/>
                  <a:ext cx="502792" cy="68283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flipV="1">
                  <a:off x="6391063" y="5315122"/>
                  <a:ext cx="437249" cy="66324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flipH="1" flipV="1">
                  <a:off x="3936667" y="5300620"/>
                  <a:ext cx="2454396" cy="67860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flipV="1">
                  <a:off x="4417753" y="5312095"/>
                  <a:ext cx="2410559" cy="66627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4417753" y="5983450"/>
                  <a:ext cx="1929406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5382456" y="3110605"/>
                  <a:ext cx="1445856" cy="220451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0" name="Group 109"/>
                <p:cNvGrpSpPr/>
                <p:nvPr/>
              </p:nvGrpSpPr>
              <p:grpSpPr>
                <a:xfrm rot="3603632">
                  <a:off x="3712422" y="3436513"/>
                  <a:ext cx="562841" cy="438027"/>
                  <a:chOff x="2823155" y="3301392"/>
                  <a:chExt cx="790697" cy="615354"/>
                </a:xfrm>
              </p:grpSpPr>
              <p:cxnSp>
                <p:nvCxnSpPr>
                  <p:cNvPr id="111" name="Straight Connector 110"/>
                  <p:cNvCxnSpPr/>
                  <p:nvPr/>
                </p:nvCxnSpPr>
                <p:spPr>
                  <a:xfrm>
                    <a:off x="2993566" y="3301392"/>
                    <a:ext cx="449878" cy="61535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 flipH="1">
                    <a:off x="2993566" y="3301392"/>
                    <a:ext cx="449878" cy="61535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 flipV="1">
                    <a:off x="2823158" y="3301392"/>
                    <a:ext cx="620286" cy="30767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/>
                  <p:nvPr/>
                </p:nvCxnSpPr>
                <p:spPr>
                  <a:xfrm>
                    <a:off x="3443445" y="3301392"/>
                    <a:ext cx="0" cy="61535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/>
                  <p:cNvCxnSpPr/>
                  <p:nvPr/>
                </p:nvCxnSpPr>
                <p:spPr>
                  <a:xfrm flipH="1" flipV="1">
                    <a:off x="2823158" y="3609070"/>
                    <a:ext cx="620286" cy="30767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>
                    <a:off x="2993566" y="3301392"/>
                    <a:ext cx="0" cy="61535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116"/>
                  <p:cNvCxnSpPr/>
                  <p:nvPr/>
                </p:nvCxnSpPr>
                <p:spPr>
                  <a:xfrm flipV="1">
                    <a:off x="2993566" y="3609070"/>
                    <a:ext cx="620286" cy="30767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117"/>
                  <p:cNvCxnSpPr/>
                  <p:nvPr/>
                </p:nvCxnSpPr>
                <p:spPr>
                  <a:xfrm flipH="1" flipV="1">
                    <a:off x="2993566" y="3301392"/>
                    <a:ext cx="620286" cy="30767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>
                    <a:off x="2993566" y="3301392"/>
                    <a:ext cx="44987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/>
                  <p:cNvCxnSpPr/>
                  <p:nvPr/>
                </p:nvCxnSpPr>
                <p:spPr>
                  <a:xfrm flipH="1">
                    <a:off x="2823158" y="3301392"/>
                    <a:ext cx="170408" cy="30767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/>
                  <p:cNvCxnSpPr/>
                  <p:nvPr/>
                </p:nvCxnSpPr>
                <p:spPr>
                  <a:xfrm>
                    <a:off x="2823157" y="3609069"/>
                    <a:ext cx="170409" cy="30767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>
                    <a:off x="2993565" y="3916746"/>
                    <a:ext cx="44987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/>
                  <p:cNvCxnSpPr/>
                  <p:nvPr/>
                </p:nvCxnSpPr>
                <p:spPr>
                  <a:xfrm flipV="1">
                    <a:off x="3443444" y="3609069"/>
                    <a:ext cx="170408" cy="30767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/>
                  <p:cNvCxnSpPr/>
                  <p:nvPr/>
                </p:nvCxnSpPr>
                <p:spPr>
                  <a:xfrm flipH="1">
                    <a:off x="2823155" y="3609069"/>
                    <a:ext cx="790695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0" name="Group 139"/>
                <p:cNvGrpSpPr/>
                <p:nvPr/>
              </p:nvGrpSpPr>
              <p:grpSpPr>
                <a:xfrm rot="2708656">
                  <a:off x="4272634" y="3908043"/>
                  <a:ext cx="562841" cy="438027"/>
                  <a:chOff x="2823155" y="3301392"/>
                  <a:chExt cx="790697" cy="615354"/>
                </a:xfrm>
              </p:grpSpPr>
              <p:cxnSp>
                <p:nvCxnSpPr>
                  <p:cNvPr id="141" name="Straight Connector 140"/>
                  <p:cNvCxnSpPr/>
                  <p:nvPr/>
                </p:nvCxnSpPr>
                <p:spPr>
                  <a:xfrm>
                    <a:off x="2993566" y="3301392"/>
                    <a:ext cx="449878" cy="61535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Straight Connector 141"/>
                  <p:cNvCxnSpPr/>
                  <p:nvPr/>
                </p:nvCxnSpPr>
                <p:spPr>
                  <a:xfrm flipH="1">
                    <a:off x="2993566" y="3301392"/>
                    <a:ext cx="449878" cy="61535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/>
                  <p:cNvCxnSpPr/>
                  <p:nvPr/>
                </p:nvCxnSpPr>
                <p:spPr>
                  <a:xfrm flipV="1">
                    <a:off x="2823158" y="3301392"/>
                    <a:ext cx="620286" cy="30767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Straight Connector 143"/>
                  <p:cNvCxnSpPr/>
                  <p:nvPr/>
                </p:nvCxnSpPr>
                <p:spPr>
                  <a:xfrm>
                    <a:off x="3443445" y="3301392"/>
                    <a:ext cx="0" cy="61535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Straight Connector 144"/>
                  <p:cNvCxnSpPr/>
                  <p:nvPr/>
                </p:nvCxnSpPr>
                <p:spPr>
                  <a:xfrm flipH="1" flipV="1">
                    <a:off x="2823158" y="3609070"/>
                    <a:ext cx="620286" cy="30767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>
                    <a:off x="2993566" y="3301392"/>
                    <a:ext cx="0" cy="61535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/>
                  <p:cNvCxnSpPr/>
                  <p:nvPr/>
                </p:nvCxnSpPr>
                <p:spPr>
                  <a:xfrm flipV="1">
                    <a:off x="2993566" y="3609070"/>
                    <a:ext cx="620286" cy="30767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/>
                  <p:cNvCxnSpPr/>
                  <p:nvPr/>
                </p:nvCxnSpPr>
                <p:spPr>
                  <a:xfrm flipH="1" flipV="1">
                    <a:off x="2993566" y="3301392"/>
                    <a:ext cx="620286" cy="30767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/>
                  <p:cNvCxnSpPr/>
                  <p:nvPr/>
                </p:nvCxnSpPr>
                <p:spPr>
                  <a:xfrm>
                    <a:off x="2993566" y="3301392"/>
                    <a:ext cx="44987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Straight Connector 149"/>
                  <p:cNvCxnSpPr/>
                  <p:nvPr/>
                </p:nvCxnSpPr>
                <p:spPr>
                  <a:xfrm flipH="1">
                    <a:off x="2823158" y="3301392"/>
                    <a:ext cx="170408" cy="30767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Straight Connector 150"/>
                  <p:cNvCxnSpPr/>
                  <p:nvPr/>
                </p:nvCxnSpPr>
                <p:spPr>
                  <a:xfrm>
                    <a:off x="2823157" y="3609069"/>
                    <a:ext cx="170409" cy="30767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>
                    <a:off x="2993565" y="3916746"/>
                    <a:ext cx="44987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Connector 152"/>
                  <p:cNvCxnSpPr/>
                  <p:nvPr/>
                </p:nvCxnSpPr>
                <p:spPr>
                  <a:xfrm flipV="1">
                    <a:off x="3443444" y="3609069"/>
                    <a:ext cx="170408" cy="30767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Connector 153"/>
                  <p:cNvCxnSpPr/>
                  <p:nvPr/>
                </p:nvCxnSpPr>
                <p:spPr>
                  <a:xfrm flipH="1">
                    <a:off x="2823155" y="3609069"/>
                    <a:ext cx="790695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5" name="Group 154"/>
                <p:cNvGrpSpPr/>
                <p:nvPr/>
              </p:nvGrpSpPr>
              <p:grpSpPr>
                <a:xfrm rot="1489525">
                  <a:off x="4857266" y="4267829"/>
                  <a:ext cx="562841" cy="438027"/>
                  <a:chOff x="2823155" y="3301392"/>
                  <a:chExt cx="790697" cy="615354"/>
                </a:xfrm>
              </p:grpSpPr>
              <p:cxnSp>
                <p:nvCxnSpPr>
                  <p:cNvPr id="156" name="Straight Connector 155"/>
                  <p:cNvCxnSpPr/>
                  <p:nvPr/>
                </p:nvCxnSpPr>
                <p:spPr>
                  <a:xfrm>
                    <a:off x="2993566" y="3301392"/>
                    <a:ext cx="449878" cy="61535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Straight Connector 156"/>
                  <p:cNvCxnSpPr/>
                  <p:nvPr/>
                </p:nvCxnSpPr>
                <p:spPr>
                  <a:xfrm flipH="1">
                    <a:off x="2993566" y="3301392"/>
                    <a:ext cx="449878" cy="61535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Straight Connector 157"/>
                  <p:cNvCxnSpPr/>
                  <p:nvPr/>
                </p:nvCxnSpPr>
                <p:spPr>
                  <a:xfrm flipV="1">
                    <a:off x="2823158" y="3301392"/>
                    <a:ext cx="620286" cy="30767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Connector 158"/>
                  <p:cNvCxnSpPr/>
                  <p:nvPr/>
                </p:nvCxnSpPr>
                <p:spPr>
                  <a:xfrm>
                    <a:off x="3443445" y="3301392"/>
                    <a:ext cx="0" cy="61535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Straight Connector 159"/>
                  <p:cNvCxnSpPr/>
                  <p:nvPr/>
                </p:nvCxnSpPr>
                <p:spPr>
                  <a:xfrm flipH="1" flipV="1">
                    <a:off x="2823158" y="3609070"/>
                    <a:ext cx="620286" cy="30767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Straight Connector 160"/>
                  <p:cNvCxnSpPr/>
                  <p:nvPr/>
                </p:nvCxnSpPr>
                <p:spPr>
                  <a:xfrm>
                    <a:off x="2993566" y="3301392"/>
                    <a:ext cx="0" cy="61535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Straight Connector 161"/>
                  <p:cNvCxnSpPr/>
                  <p:nvPr/>
                </p:nvCxnSpPr>
                <p:spPr>
                  <a:xfrm flipV="1">
                    <a:off x="2993566" y="3609070"/>
                    <a:ext cx="620286" cy="30767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Straight Connector 162"/>
                  <p:cNvCxnSpPr/>
                  <p:nvPr/>
                </p:nvCxnSpPr>
                <p:spPr>
                  <a:xfrm flipH="1" flipV="1">
                    <a:off x="2993566" y="3301392"/>
                    <a:ext cx="620286" cy="30767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3"/>
                  <p:cNvCxnSpPr/>
                  <p:nvPr/>
                </p:nvCxnSpPr>
                <p:spPr>
                  <a:xfrm>
                    <a:off x="2993566" y="3301392"/>
                    <a:ext cx="44987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4"/>
                  <p:cNvCxnSpPr/>
                  <p:nvPr/>
                </p:nvCxnSpPr>
                <p:spPr>
                  <a:xfrm flipH="1">
                    <a:off x="2823158" y="3301392"/>
                    <a:ext cx="170408" cy="30767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5"/>
                  <p:cNvCxnSpPr/>
                  <p:nvPr/>
                </p:nvCxnSpPr>
                <p:spPr>
                  <a:xfrm>
                    <a:off x="2823157" y="3609069"/>
                    <a:ext cx="170409" cy="30767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/>
                  <p:cNvCxnSpPr/>
                  <p:nvPr/>
                </p:nvCxnSpPr>
                <p:spPr>
                  <a:xfrm>
                    <a:off x="2993565" y="3916746"/>
                    <a:ext cx="44987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/>
                  <p:cNvCxnSpPr/>
                  <p:nvPr/>
                </p:nvCxnSpPr>
                <p:spPr>
                  <a:xfrm flipV="1">
                    <a:off x="3443444" y="3609069"/>
                    <a:ext cx="170408" cy="30767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/>
                  <p:cNvCxnSpPr/>
                  <p:nvPr/>
                </p:nvCxnSpPr>
                <p:spPr>
                  <a:xfrm flipH="1">
                    <a:off x="2823155" y="3609069"/>
                    <a:ext cx="790695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1" name="Straight Connector 170"/>
                <p:cNvCxnSpPr/>
                <p:nvPr/>
              </p:nvCxnSpPr>
              <p:spPr>
                <a:xfrm flipH="1">
                  <a:off x="4263543" y="3110605"/>
                  <a:ext cx="1115822" cy="57436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flipH="1">
                  <a:off x="3929219" y="3902115"/>
                  <a:ext cx="204459" cy="139604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flipH="1">
                  <a:off x="4818120" y="3108247"/>
                  <a:ext cx="554401" cy="97784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 flipH="1">
                  <a:off x="4415005" y="4326551"/>
                  <a:ext cx="336627" cy="165513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 flipH="1">
                  <a:off x="5369735" y="3095019"/>
                  <a:ext cx="7326" cy="126275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>
                  <a:off x="5389300" y="4606814"/>
                  <a:ext cx="19188" cy="171085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>
                  <a:off x="5370165" y="3093916"/>
                  <a:ext cx="1020898" cy="288445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7" name="Oval 236"/>
              <p:cNvSpPr/>
              <p:nvPr/>
            </p:nvSpPr>
            <p:spPr>
              <a:xfrm>
                <a:off x="4062811" y="3361357"/>
                <a:ext cx="88002" cy="8800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3811453" y="3369885"/>
                <a:ext cx="88002" cy="8800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3683721" y="3582080"/>
                <a:ext cx="88002" cy="8800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40" name="Oval 239"/>
              <p:cNvSpPr/>
              <p:nvPr/>
            </p:nvSpPr>
            <p:spPr>
              <a:xfrm>
                <a:off x="4205450" y="3634555"/>
                <a:ext cx="88002" cy="8800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41" name="Oval 240"/>
              <p:cNvSpPr/>
              <p:nvPr/>
            </p:nvSpPr>
            <p:spPr>
              <a:xfrm>
                <a:off x="4093426" y="3850144"/>
                <a:ext cx="88002" cy="8800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42" name="Oval 241"/>
              <p:cNvSpPr/>
              <p:nvPr/>
            </p:nvSpPr>
            <p:spPr>
              <a:xfrm>
                <a:off x="3843055" y="3859584"/>
                <a:ext cx="88002" cy="8800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43" name="Oval 242"/>
              <p:cNvSpPr/>
              <p:nvPr/>
            </p:nvSpPr>
            <p:spPr>
              <a:xfrm>
                <a:off x="4558430" y="3816940"/>
                <a:ext cx="88002" cy="8800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44" name="Oval 243"/>
              <p:cNvSpPr/>
              <p:nvPr/>
            </p:nvSpPr>
            <p:spPr>
              <a:xfrm>
                <a:off x="4305697" y="3878633"/>
                <a:ext cx="88002" cy="8800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4236769" y="4126265"/>
                <a:ext cx="88002" cy="8800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4464498" y="4342131"/>
                <a:ext cx="88002" cy="8800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47" name="Oval 246"/>
              <p:cNvSpPr/>
              <p:nvPr/>
            </p:nvSpPr>
            <p:spPr>
              <a:xfrm>
                <a:off x="4706751" y="4284073"/>
                <a:ext cx="88002" cy="8800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48" name="Oval 247"/>
              <p:cNvSpPr/>
              <p:nvPr/>
            </p:nvSpPr>
            <p:spPr>
              <a:xfrm>
                <a:off x="4776487" y="4046311"/>
                <a:ext cx="88002" cy="8800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49" name="Oval 248"/>
              <p:cNvSpPr/>
              <p:nvPr/>
            </p:nvSpPr>
            <p:spPr>
              <a:xfrm>
                <a:off x="5324035" y="3071052"/>
                <a:ext cx="88002" cy="8800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50" name="Oval 249"/>
              <p:cNvSpPr/>
              <p:nvPr/>
            </p:nvSpPr>
            <p:spPr>
              <a:xfrm>
                <a:off x="5034619" y="4178581"/>
                <a:ext cx="88002" cy="8800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4846536" y="4323545"/>
                <a:ext cx="88002" cy="8800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52" name="Oval 251"/>
              <p:cNvSpPr/>
              <p:nvPr/>
            </p:nvSpPr>
            <p:spPr>
              <a:xfrm>
                <a:off x="4869677" y="4568652"/>
                <a:ext cx="88002" cy="8800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53" name="Oval 252"/>
              <p:cNvSpPr/>
              <p:nvPr/>
            </p:nvSpPr>
            <p:spPr>
              <a:xfrm>
                <a:off x="5136154" y="4701470"/>
                <a:ext cx="88002" cy="8800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54" name="Oval 253"/>
              <p:cNvSpPr/>
              <p:nvPr/>
            </p:nvSpPr>
            <p:spPr>
              <a:xfrm>
                <a:off x="5339283" y="4554129"/>
                <a:ext cx="88002" cy="8800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55" name="Oval 254"/>
              <p:cNvSpPr/>
              <p:nvPr/>
            </p:nvSpPr>
            <p:spPr>
              <a:xfrm>
                <a:off x="5324035" y="4313054"/>
                <a:ext cx="88002" cy="8800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56" name="Oval 255"/>
              <p:cNvSpPr/>
              <p:nvPr/>
            </p:nvSpPr>
            <p:spPr>
              <a:xfrm>
                <a:off x="3884427" y="5256619"/>
                <a:ext cx="88002" cy="8800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57" name="Oval 256"/>
              <p:cNvSpPr/>
              <p:nvPr/>
            </p:nvSpPr>
            <p:spPr>
              <a:xfrm>
                <a:off x="4379114" y="5934797"/>
                <a:ext cx="88002" cy="8800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58" name="Oval 257"/>
              <p:cNvSpPr/>
              <p:nvPr/>
            </p:nvSpPr>
            <p:spPr>
              <a:xfrm>
                <a:off x="5362766" y="6268498"/>
                <a:ext cx="88002" cy="8800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59" name="Oval 258"/>
              <p:cNvSpPr/>
              <p:nvPr/>
            </p:nvSpPr>
            <p:spPr>
              <a:xfrm>
                <a:off x="6349288" y="5934370"/>
                <a:ext cx="88002" cy="8800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60" name="Oval 259"/>
              <p:cNvSpPr/>
              <p:nvPr/>
            </p:nvSpPr>
            <p:spPr>
              <a:xfrm>
                <a:off x="6784311" y="5256619"/>
                <a:ext cx="88002" cy="8800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sp>
        <p:nvSpPr>
          <p:cNvPr id="12" name="TextBox 11"/>
          <p:cNvSpPr txBox="1"/>
          <p:nvPr/>
        </p:nvSpPr>
        <p:spPr>
          <a:xfrm>
            <a:off x="8016949" y="4262123"/>
            <a:ext cx="15665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400" dirty="0" smtClean="0"/>
              <a:t>…</a:t>
            </a:r>
            <a:endParaRPr lang="en-AU" sz="5400" dirty="0"/>
          </a:p>
        </p:txBody>
      </p:sp>
    </p:spTree>
    <p:extLst>
      <p:ext uri="{BB962C8B-B14F-4D97-AF65-F5344CB8AC3E}">
        <p14:creationId xmlns:p14="http://schemas.microsoft.com/office/powerpoint/2010/main" val="196708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7961" y="543480"/>
                <a:ext cx="10457613" cy="461665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Let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AU" dirty="0" smtClean="0"/>
                  <a:t> be a 3-regular graph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AU" dirty="0" smtClean="0"/>
                  <a:t>.</a:t>
                </a:r>
                <a:r>
                  <a:rPr lang="en-AU" dirty="0"/>
                  <a:t> </a:t>
                </a:r>
                <a:r>
                  <a:rPr lang="en-AU" b="0" dirty="0" smtClean="0"/>
                  <a:t>Then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AU" dirty="0" smtClean="0"/>
                  <a:t> is Hamiltonian </a:t>
                </a:r>
                <a:r>
                  <a:rPr lang="en-AU" sz="2400" dirty="0" smtClean="0"/>
                  <a:t>↔</a:t>
                </a:r>
                <a:r>
                  <a:rPr lang="en-AU" dirty="0" smtClean="0"/>
                  <a:t>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dirty="0" smtClean="0"/>
                  <a:t> has a Hamilton decomposition.   (</a:t>
                </a:r>
                <a:r>
                  <a:rPr lang="en-AU" dirty="0" err="1" smtClean="0"/>
                  <a:t>Kotzig</a:t>
                </a:r>
                <a:r>
                  <a:rPr lang="en-AU" dirty="0" smtClean="0"/>
                  <a:t>, 1963)</a:t>
                </a:r>
                <a:endParaRPr lang="en-A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961" y="543480"/>
                <a:ext cx="10457613" cy="461665"/>
              </a:xfrm>
              <a:prstGeom prst="rect">
                <a:avLst/>
              </a:prstGeom>
              <a:blipFill>
                <a:blip r:embed="rId2"/>
                <a:stretch>
                  <a:fillRect l="-407" t="-8974" b="-26923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7961" y="1187998"/>
                <a:ext cx="10211179" cy="64633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Let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AU" dirty="0" smtClean="0"/>
                  <a:t> be a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AU" dirty="0" smtClean="0"/>
                  <a:t>-regular graph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AU" dirty="0" smtClean="0"/>
                  <a:t>. </a:t>
                </a:r>
                <a:r>
                  <a:rPr lang="en-AU" b="0" dirty="0" smtClean="0"/>
                  <a:t>Then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AU" dirty="0" smtClean="0"/>
                  <a:t> is Hamiltonian </a:t>
                </a:r>
                <a:r>
                  <a:rPr lang="en-AU" sz="2400" dirty="0"/>
                  <a:t>↔</a:t>
                </a:r>
                <a:r>
                  <a:rPr lang="en-AU" dirty="0"/>
                  <a:t>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dirty="0" smtClean="0"/>
                  <a:t> has a Hamilton decomposition. </a:t>
                </a:r>
                <a:r>
                  <a:rPr lang="en-AU" sz="3600" dirty="0" smtClean="0"/>
                  <a:t>???</a:t>
                </a:r>
                <a:endParaRPr lang="en-AU" sz="3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961" y="1187998"/>
                <a:ext cx="10211179" cy="646331"/>
              </a:xfrm>
              <a:prstGeom prst="rect">
                <a:avLst/>
              </a:prstGeom>
              <a:blipFill>
                <a:blip r:embed="rId3"/>
                <a:stretch>
                  <a:fillRect l="-417" t="-13889" b="-33333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594043" y="91169"/>
            <a:ext cx="750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FF0000"/>
                </a:solidFill>
              </a:rPr>
              <a:t>Hamilton decompositions of line graphs</a:t>
            </a:r>
            <a:endParaRPr lang="en-AU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" name="TextBox 214"/>
              <p:cNvSpPr txBox="1"/>
              <p:nvPr/>
            </p:nvSpPr>
            <p:spPr>
              <a:xfrm>
                <a:off x="8605503" y="3422824"/>
                <a:ext cx="346976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Conjecture (</a:t>
                </a:r>
                <a:r>
                  <a:rPr lang="en-AU" dirty="0" err="1" smtClean="0"/>
                  <a:t>Bermond</a:t>
                </a:r>
                <a:r>
                  <a:rPr lang="en-AU" dirty="0" smtClean="0"/>
                  <a:t>, 1988):</a:t>
                </a:r>
              </a:p>
              <a:p>
                <a:r>
                  <a:rPr lang="en-AU" dirty="0" smtClean="0"/>
                  <a:t>If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AU" dirty="0" smtClean="0"/>
                  <a:t> has a Hamilton decomposition, then so does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AU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AU" dirty="0" smtClean="0"/>
                  <a:t> </a:t>
                </a:r>
                <a:endParaRPr lang="en-AU" dirty="0"/>
              </a:p>
            </p:txBody>
          </p:sp>
        </mc:Choice>
        <mc:Fallback xmlns="">
          <p:sp>
            <p:nvSpPr>
              <p:cNvPr id="215" name="TextBox 2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5503" y="3422824"/>
                <a:ext cx="3469765" cy="923330"/>
              </a:xfrm>
              <a:prstGeom prst="rect">
                <a:avLst/>
              </a:prstGeom>
              <a:blipFill>
                <a:blip r:embed="rId4"/>
                <a:stretch>
                  <a:fillRect l="-1582" t="-3289" r="-2460" b="-921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7" name="TextBox 216"/>
              <p:cNvSpPr txBox="1"/>
              <p:nvPr/>
            </p:nvSpPr>
            <p:spPr>
              <a:xfrm>
                <a:off x="177961" y="2063702"/>
                <a:ext cx="6768937" cy="127137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AU" sz="36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AU" dirty="0" smtClean="0"/>
                  <a:t>  Let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AU" dirty="0" smtClean="0"/>
                  <a:t> </a:t>
                </a:r>
                <a:r>
                  <a:rPr lang="en-AU" dirty="0"/>
                  <a:t>be a 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AU" dirty="0"/>
                  <a:t>-regular graph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AU" dirty="0" smtClean="0"/>
                  <a:t> with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AU" dirty="0" smtClean="0"/>
                  <a:t> even.</a:t>
                </a:r>
                <a:endParaRPr lang="en-AU" dirty="0"/>
              </a:p>
              <a:p>
                <a:r>
                  <a:rPr lang="en-AU" dirty="0" smtClean="0"/>
                  <a:t>         Then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AU" dirty="0" smtClean="0"/>
                  <a:t> </a:t>
                </a:r>
                <a:r>
                  <a:rPr lang="en-AU" dirty="0"/>
                  <a:t>is </a:t>
                </a:r>
                <a:r>
                  <a:rPr lang="en-AU" dirty="0" smtClean="0"/>
                  <a:t>Hamiltonian 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AU" dirty="0" smtClean="0"/>
                  <a:t>  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dirty="0"/>
                  <a:t> has a Hamilton </a:t>
                </a:r>
                <a:r>
                  <a:rPr lang="en-AU" dirty="0" smtClean="0"/>
                  <a:t>decomposition.</a:t>
                </a:r>
              </a:p>
              <a:p>
                <a:pPr algn="r"/>
                <a:r>
                  <a:rPr lang="en-AU" dirty="0" smtClean="0"/>
                  <a:t>(Bryant, Maenhaut, Smith; 20??)</a:t>
                </a:r>
                <a:endParaRPr lang="en-AU" dirty="0"/>
              </a:p>
            </p:txBody>
          </p:sp>
        </mc:Choice>
        <mc:Fallback xmlns="">
          <p:sp>
            <p:nvSpPr>
              <p:cNvPr id="217" name="TextBox 2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961" y="2063702"/>
                <a:ext cx="6768937" cy="1271374"/>
              </a:xfrm>
              <a:prstGeom prst="rect">
                <a:avLst/>
              </a:prstGeom>
              <a:blipFill>
                <a:blip r:embed="rId5"/>
                <a:stretch>
                  <a:fillRect r="-629" b="-6667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9" name="TextBox 218"/>
              <p:cNvSpPr txBox="1"/>
              <p:nvPr/>
            </p:nvSpPr>
            <p:spPr>
              <a:xfrm>
                <a:off x="171936" y="3583953"/>
                <a:ext cx="7915453" cy="127137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AU" sz="36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AU" dirty="0" smtClean="0"/>
                  <a:t>   Let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AU" dirty="0" smtClean="0"/>
                  <a:t> </a:t>
                </a:r>
                <a:r>
                  <a:rPr lang="en-AU" dirty="0"/>
                  <a:t>be a 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AU" dirty="0"/>
                  <a:t>-regular graph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AU" dirty="0" smtClean="0"/>
                  <a:t> with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AU" dirty="0" smtClean="0"/>
                  <a:t> odd.</a:t>
                </a:r>
                <a:endParaRPr lang="en-AU" dirty="0"/>
              </a:p>
              <a:p>
                <a:r>
                  <a:rPr lang="en-AU" dirty="0" smtClean="0"/>
                  <a:t>           Then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AU" dirty="0" smtClean="0"/>
                  <a:t> has a Hamiltonian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AU" dirty="0" smtClean="0"/>
                  <a:t>-factor 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AU" dirty="0" smtClean="0"/>
                  <a:t>  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dirty="0"/>
                  <a:t> has a Hamilton decomposition</a:t>
                </a:r>
                <a:r>
                  <a:rPr lang="en-AU" dirty="0" smtClean="0"/>
                  <a:t>.</a:t>
                </a:r>
              </a:p>
              <a:p>
                <a:pPr algn="r"/>
                <a:r>
                  <a:rPr lang="en-AU" dirty="0"/>
                  <a:t>(Bryant, Maenhaut, </a:t>
                </a:r>
                <a:r>
                  <a:rPr lang="en-AU" dirty="0" smtClean="0"/>
                  <a:t>Smith; 20??)</a:t>
                </a:r>
                <a:endParaRPr lang="en-AU" dirty="0"/>
              </a:p>
            </p:txBody>
          </p:sp>
        </mc:Choice>
        <mc:Fallback xmlns="">
          <p:sp>
            <p:nvSpPr>
              <p:cNvPr id="219" name="TextBox 2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36" y="3583953"/>
                <a:ext cx="7915453" cy="1271374"/>
              </a:xfrm>
              <a:prstGeom prst="rect">
                <a:avLst/>
              </a:prstGeom>
              <a:blipFill>
                <a:blip r:embed="rId6"/>
                <a:stretch>
                  <a:fillRect r="-538" b="-6667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1" name="TextBox 220"/>
              <p:cNvSpPr txBox="1"/>
              <p:nvPr/>
            </p:nvSpPr>
            <p:spPr>
              <a:xfrm>
                <a:off x="3108179" y="5223303"/>
                <a:ext cx="3680748" cy="120032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Open Problem:</a:t>
                </a:r>
              </a:p>
              <a:p>
                <a:r>
                  <a:rPr lang="en-AU" dirty="0" smtClean="0"/>
                  <a:t>For odd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≥5</m:t>
                    </m:r>
                  </m:oMath>
                </a14:m>
                <a:r>
                  <a:rPr lang="en-AU" dirty="0" smtClean="0"/>
                  <a:t>, does the line graph of every Hamiltonian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AU" dirty="0" smtClean="0"/>
                  <a:t>-regular graph have a </a:t>
                </a:r>
                <a:r>
                  <a:rPr lang="en-AU" smtClean="0"/>
                  <a:t>Hamilton decomposition ? </a:t>
                </a:r>
                <a:endParaRPr lang="en-AU" dirty="0"/>
              </a:p>
            </p:txBody>
          </p:sp>
        </mc:Choice>
        <mc:Fallback>
          <p:sp>
            <p:nvSpPr>
              <p:cNvPr id="221" name="TextBox 2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8179" y="5223303"/>
                <a:ext cx="3680748" cy="1200329"/>
              </a:xfrm>
              <a:prstGeom prst="rect">
                <a:avLst/>
              </a:prstGeom>
              <a:blipFill>
                <a:blip r:embed="rId7"/>
                <a:stretch>
                  <a:fillRect l="-1320" t="-2513" r="-1485" b="-6533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3" name="Left Brace 222"/>
          <p:cNvSpPr/>
          <p:nvPr/>
        </p:nvSpPr>
        <p:spPr>
          <a:xfrm flipH="1">
            <a:off x="8145293" y="2017182"/>
            <a:ext cx="739302" cy="2811284"/>
          </a:xfrm>
          <a:prstGeom prst="leftBrace">
            <a:avLst/>
          </a:prstGeom>
          <a:ln w="190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670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" grpId="0"/>
      <p:bldP spid="217" grpId="0" animBg="1"/>
      <p:bldP spid="219" grpId="0" animBg="1"/>
      <p:bldP spid="221" grpId="0" animBg="1"/>
      <p:bldP spid="2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8307" y="91169"/>
            <a:ext cx="8491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FF0000"/>
                </a:solidFill>
              </a:rPr>
              <a:t>Hamilton decompositions of line graphs</a:t>
            </a:r>
            <a:endParaRPr lang="en-AU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17537" y="677076"/>
                <a:ext cx="685951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>
                    <a:solidFill>
                      <a:srgbClr val="0070C0"/>
                    </a:solidFill>
                  </a:rPr>
                  <a:t>For a </a:t>
                </a:r>
                <a14:m>
                  <m:oMath xmlns:m="http://schemas.openxmlformats.org/officeDocument/2006/math">
                    <m:r>
                      <a:rPr lang="en-AU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AU" dirty="0" smtClean="0">
                    <a:solidFill>
                      <a:srgbClr val="0070C0"/>
                    </a:solidFill>
                  </a:rPr>
                  <a:t>-regular graph </a:t>
                </a:r>
                <a14:m>
                  <m:oMath xmlns:m="http://schemas.openxmlformats.org/officeDocument/2006/math">
                    <m:r>
                      <a:rPr lang="en-AU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AU" dirty="0" smtClean="0">
                    <a:solidFill>
                      <a:srgbClr val="0070C0"/>
                    </a:solidFill>
                  </a:rPr>
                  <a:t> with </a:t>
                </a:r>
                <a14:m>
                  <m:oMath xmlns:m="http://schemas.openxmlformats.org/officeDocument/2006/math">
                    <m:r>
                      <a:rPr lang="en-AU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AU" dirty="0" smtClean="0">
                    <a:solidFill>
                      <a:srgbClr val="0070C0"/>
                    </a:solidFill>
                  </a:rPr>
                  <a:t> even, is it true that </a:t>
                </a:r>
                <a14:m>
                  <m:oMath xmlns:m="http://schemas.openxmlformats.org/officeDocument/2006/math">
                    <m:r>
                      <a:rPr lang="en-AU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AU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dirty="0" smtClean="0">
                    <a:solidFill>
                      <a:srgbClr val="0070C0"/>
                    </a:solidFill>
                  </a:rPr>
                  <a:t> has a Hamilton decomposition if and only if </a:t>
                </a:r>
                <a14:m>
                  <m:oMath xmlns:m="http://schemas.openxmlformats.org/officeDocument/2006/math">
                    <m:r>
                      <a:rPr lang="en-AU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AU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dirty="0" smtClean="0">
                    <a:solidFill>
                      <a:srgbClr val="0070C0"/>
                    </a:solidFill>
                  </a:rPr>
                  <a:t> is </a:t>
                </a:r>
                <a14:m>
                  <m:oMath xmlns:m="http://schemas.openxmlformats.org/officeDocument/2006/math">
                    <m:r>
                      <a:rPr lang="en-AU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2(</m:t>
                    </m:r>
                    <m:r>
                      <a:rPr lang="en-AU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AU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AU" dirty="0" smtClean="0">
                    <a:solidFill>
                      <a:srgbClr val="0070C0"/>
                    </a:solidFill>
                  </a:rPr>
                  <a:t>-edge connected?  </a:t>
                </a:r>
              </a:p>
              <a:p>
                <a:pPr algn="r"/>
                <a:r>
                  <a:rPr lang="en-AU" dirty="0" smtClean="0">
                    <a:solidFill>
                      <a:srgbClr val="0070C0"/>
                    </a:solidFill>
                  </a:rPr>
                  <a:t>(Jackson, 1991)</a:t>
                </a:r>
                <a:endParaRPr lang="en-A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37" y="677076"/>
                <a:ext cx="6859516" cy="923330"/>
              </a:xfrm>
              <a:prstGeom prst="rect">
                <a:avLst/>
              </a:prstGeom>
              <a:blipFill>
                <a:blip r:embed="rId2"/>
                <a:stretch>
                  <a:fillRect l="-711" t="-3289" r="-800" b="-921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2" name="Group 531"/>
          <p:cNvGrpSpPr/>
          <p:nvPr/>
        </p:nvGrpSpPr>
        <p:grpSpPr>
          <a:xfrm>
            <a:off x="1077243" y="1883774"/>
            <a:ext cx="6816797" cy="1942976"/>
            <a:chOff x="743957" y="1956576"/>
            <a:chExt cx="7492831" cy="1942976"/>
          </a:xfrm>
        </p:grpSpPr>
        <p:grpSp>
          <p:nvGrpSpPr>
            <p:cNvPr id="326" name="Group 325"/>
            <p:cNvGrpSpPr/>
            <p:nvPr/>
          </p:nvGrpSpPr>
          <p:grpSpPr>
            <a:xfrm>
              <a:off x="815724" y="1956576"/>
              <a:ext cx="7377484" cy="1942976"/>
              <a:chOff x="3210268" y="1746066"/>
              <a:chExt cx="7377484" cy="1942976"/>
            </a:xfrm>
          </p:grpSpPr>
          <p:grpSp>
            <p:nvGrpSpPr>
              <p:cNvPr id="214" name="Group 213"/>
              <p:cNvGrpSpPr/>
              <p:nvPr/>
            </p:nvGrpSpPr>
            <p:grpSpPr>
              <a:xfrm>
                <a:off x="3210268" y="1757434"/>
                <a:ext cx="1846151" cy="1931608"/>
                <a:chOff x="3210268" y="1757434"/>
                <a:chExt cx="1846151" cy="1931608"/>
              </a:xfrm>
            </p:grpSpPr>
            <p:grpSp>
              <p:nvGrpSpPr>
                <p:cNvPr id="93" name="Group 92"/>
                <p:cNvGrpSpPr/>
                <p:nvPr/>
              </p:nvGrpSpPr>
              <p:grpSpPr>
                <a:xfrm rot="4317172">
                  <a:off x="3832599" y="1759926"/>
                  <a:ext cx="672856" cy="667871"/>
                  <a:chOff x="425195" y="3449351"/>
                  <a:chExt cx="672856" cy="667871"/>
                </a:xfrm>
              </p:grpSpPr>
              <p:cxnSp>
                <p:nvCxnSpPr>
                  <p:cNvPr id="184" name="Straight Connector 183"/>
                  <p:cNvCxnSpPr/>
                  <p:nvPr/>
                </p:nvCxnSpPr>
                <p:spPr>
                  <a:xfrm flipH="1" flipV="1">
                    <a:off x="768031" y="3494094"/>
                    <a:ext cx="303081" cy="22050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/>
                  <p:cNvCxnSpPr/>
                  <p:nvPr/>
                </p:nvCxnSpPr>
                <p:spPr>
                  <a:xfrm flipH="1">
                    <a:off x="464950" y="3494094"/>
                    <a:ext cx="303081" cy="22050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/>
                  <p:cNvCxnSpPr/>
                  <p:nvPr/>
                </p:nvCxnSpPr>
                <p:spPr>
                  <a:xfrm>
                    <a:off x="464950" y="3714601"/>
                    <a:ext cx="115766" cy="35678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Straight Connector 186"/>
                  <p:cNvCxnSpPr/>
                  <p:nvPr/>
                </p:nvCxnSpPr>
                <p:spPr>
                  <a:xfrm>
                    <a:off x="580716" y="4071390"/>
                    <a:ext cx="374628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/>
                  <p:cNvCxnSpPr/>
                  <p:nvPr/>
                </p:nvCxnSpPr>
                <p:spPr>
                  <a:xfrm flipH="1" flipV="1">
                    <a:off x="768030" y="3494094"/>
                    <a:ext cx="187314" cy="57729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Straight Connector 188"/>
                  <p:cNvCxnSpPr/>
                  <p:nvPr/>
                </p:nvCxnSpPr>
                <p:spPr>
                  <a:xfrm flipH="1">
                    <a:off x="580716" y="3494094"/>
                    <a:ext cx="187314" cy="57729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/>
                  <p:cNvCxnSpPr/>
                  <p:nvPr/>
                </p:nvCxnSpPr>
                <p:spPr>
                  <a:xfrm flipV="1">
                    <a:off x="580716" y="3714601"/>
                    <a:ext cx="490395" cy="35678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/>
                  <p:cNvCxnSpPr/>
                  <p:nvPr/>
                </p:nvCxnSpPr>
                <p:spPr>
                  <a:xfrm flipH="1">
                    <a:off x="464950" y="3714601"/>
                    <a:ext cx="606161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/>
                  <p:cNvCxnSpPr/>
                  <p:nvPr/>
                </p:nvCxnSpPr>
                <p:spPr>
                  <a:xfrm>
                    <a:off x="464950" y="3714601"/>
                    <a:ext cx="490395" cy="35678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1" name="Oval 130"/>
                  <p:cNvSpPr/>
                  <p:nvPr/>
                </p:nvSpPr>
                <p:spPr>
                  <a:xfrm>
                    <a:off x="720995" y="3449351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132" name="Oval 131"/>
                  <p:cNvSpPr/>
                  <p:nvPr/>
                </p:nvSpPr>
                <p:spPr>
                  <a:xfrm>
                    <a:off x="425195" y="3671341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133" name="Oval 132"/>
                  <p:cNvSpPr/>
                  <p:nvPr/>
                </p:nvSpPr>
                <p:spPr>
                  <a:xfrm>
                    <a:off x="1010049" y="3666482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134" name="Oval 133"/>
                  <p:cNvSpPr/>
                  <p:nvPr/>
                </p:nvSpPr>
                <p:spPr>
                  <a:xfrm>
                    <a:off x="538422" y="4020917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135" name="Oval 134"/>
                  <p:cNvSpPr/>
                  <p:nvPr/>
                </p:nvSpPr>
                <p:spPr>
                  <a:xfrm>
                    <a:off x="901084" y="4029220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</p:grpSp>
            <p:grpSp>
              <p:nvGrpSpPr>
                <p:cNvPr id="193" name="Group 192"/>
                <p:cNvGrpSpPr/>
                <p:nvPr/>
              </p:nvGrpSpPr>
              <p:grpSpPr>
                <a:xfrm rot="17282828" flipV="1">
                  <a:off x="3841860" y="3018678"/>
                  <a:ext cx="672856" cy="667871"/>
                  <a:chOff x="425195" y="3449351"/>
                  <a:chExt cx="672856" cy="667871"/>
                </a:xfrm>
              </p:grpSpPr>
              <p:cxnSp>
                <p:nvCxnSpPr>
                  <p:cNvPr id="194" name="Straight Connector 193"/>
                  <p:cNvCxnSpPr/>
                  <p:nvPr/>
                </p:nvCxnSpPr>
                <p:spPr>
                  <a:xfrm flipH="1" flipV="1">
                    <a:off x="768031" y="3494094"/>
                    <a:ext cx="303081" cy="22050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/>
                  <p:cNvCxnSpPr/>
                  <p:nvPr/>
                </p:nvCxnSpPr>
                <p:spPr>
                  <a:xfrm flipH="1">
                    <a:off x="464950" y="3494094"/>
                    <a:ext cx="303081" cy="22050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Straight Connector 195"/>
                  <p:cNvCxnSpPr/>
                  <p:nvPr/>
                </p:nvCxnSpPr>
                <p:spPr>
                  <a:xfrm>
                    <a:off x="464950" y="3714601"/>
                    <a:ext cx="115766" cy="35678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580716" y="4071390"/>
                    <a:ext cx="374628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Straight Connector 197"/>
                  <p:cNvCxnSpPr/>
                  <p:nvPr/>
                </p:nvCxnSpPr>
                <p:spPr>
                  <a:xfrm flipH="1" flipV="1">
                    <a:off x="768030" y="3494094"/>
                    <a:ext cx="187314" cy="57729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Straight Connector 198"/>
                  <p:cNvCxnSpPr/>
                  <p:nvPr/>
                </p:nvCxnSpPr>
                <p:spPr>
                  <a:xfrm flipH="1">
                    <a:off x="580716" y="3494094"/>
                    <a:ext cx="187314" cy="57729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Straight Connector 199"/>
                  <p:cNvCxnSpPr/>
                  <p:nvPr/>
                </p:nvCxnSpPr>
                <p:spPr>
                  <a:xfrm flipV="1">
                    <a:off x="580716" y="3714601"/>
                    <a:ext cx="490395" cy="35678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/>
                  <p:cNvCxnSpPr/>
                  <p:nvPr/>
                </p:nvCxnSpPr>
                <p:spPr>
                  <a:xfrm flipH="1">
                    <a:off x="464950" y="3714601"/>
                    <a:ext cx="606161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Straight Connector 201"/>
                  <p:cNvCxnSpPr/>
                  <p:nvPr/>
                </p:nvCxnSpPr>
                <p:spPr>
                  <a:xfrm>
                    <a:off x="464950" y="3714601"/>
                    <a:ext cx="490395" cy="35678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03" name="Oval 202"/>
                  <p:cNvSpPr/>
                  <p:nvPr/>
                </p:nvSpPr>
                <p:spPr>
                  <a:xfrm>
                    <a:off x="720995" y="3449351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204" name="Oval 203"/>
                  <p:cNvSpPr/>
                  <p:nvPr/>
                </p:nvSpPr>
                <p:spPr>
                  <a:xfrm>
                    <a:off x="425195" y="3671341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205" name="Oval 204"/>
                  <p:cNvSpPr/>
                  <p:nvPr/>
                </p:nvSpPr>
                <p:spPr>
                  <a:xfrm>
                    <a:off x="1010049" y="3666482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206" name="Oval 205"/>
                  <p:cNvSpPr/>
                  <p:nvPr/>
                </p:nvSpPr>
                <p:spPr>
                  <a:xfrm>
                    <a:off x="538422" y="4020917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207" name="Oval 206"/>
                  <p:cNvSpPr/>
                  <p:nvPr/>
                </p:nvSpPr>
                <p:spPr>
                  <a:xfrm>
                    <a:off x="901084" y="4029220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</p:grpSp>
            <p:grpSp>
              <p:nvGrpSpPr>
                <p:cNvPr id="210" name="Group 209"/>
                <p:cNvGrpSpPr/>
                <p:nvPr/>
              </p:nvGrpSpPr>
              <p:grpSpPr>
                <a:xfrm>
                  <a:off x="3210268" y="2348097"/>
                  <a:ext cx="730204" cy="738489"/>
                  <a:chOff x="3210268" y="2348097"/>
                  <a:chExt cx="730204" cy="738489"/>
                </a:xfrm>
              </p:grpSpPr>
              <p:cxnSp>
                <p:nvCxnSpPr>
                  <p:cNvPr id="95" name="Straight Connector 94"/>
                  <p:cNvCxnSpPr/>
                  <p:nvPr/>
                </p:nvCxnSpPr>
                <p:spPr>
                  <a:xfrm flipV="1">
                    <a:off x="3210268" y="2348097"/>
                    <a:ext cx="723626" cy="35959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Straight Connector 208"/>
                  <p:cNvCxnSpPr/>
                  <p:nvPr/>
                </p:nvCxnSpPr>
                <p:spPr>
                  <a:xfrm>
                    <a:off x="3210268" y="2698968"/>
                    <a:ext cx="730204" cy="3876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1" name="Group 210"/>
                <p:cNvGrpSpPr/>
                <p:nvPr/>
              </p:nvGrpSpPr>
              <p:grpSpPr>
                <a:xfrm flipH="1">
                  <a:off x="4326215" y="2348973"/>
                  <a:ext cx="730204" cy="738489"/>
                  <a:chOff x="3210268" y="2348097"/>
                  <a:chExt cx="730204" cy="738489"/>
                </a:xfrm>
              </p:grpSpPr>
              <p:cxnSp>
                <p:nvCxnSpPr>
                  <p:cNvPr id="212" name="Straight Connector 211"/>
                  <p:cNvCxnSpPr/>
                  <p:nvPr/>
                </p:nvCxnSpPr>
                <p:spPr>
                  <a:xfrm flipV="1">
                    <a:off x="3210268" y="2348097"/>
                    <a:ext cx="723626" cy="35959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3" name="Straight Connector 212"/>
                  <p:cNvCxnSpPr/>
                  <p:nvPr/>
                </p:nvCxnSpPr>
                <p:spPr>
                  <a:xfrm>
                    <a:off x="3210268" y="2698968"/>
                    <a:ext cx="730204" cy="3876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15" name="Group 214"/>
              <p:cNvGrpSpPr/>
              <p:nvPr/>
            </p:nvGrpSpPr>
            <p:grpSpPr>
              <a:xfrm>
                <a:off x="5053321" y="1751952"/>
                <a:ext cx="1846151" cy="1931608"/>
                <a:chOff x="3210268" y="1757434"/>
                <a:chExt cx="1846151" cy="1931608"/>
              </a:xfrm>
            </p:grpSpPr>
            <p:grpSp>
              <p:nvGrpSpPr>
                <p:cNvPr id="216" name="Group 215"/>
                <p:cNvGrpSpPr/>
                <p:nvPr/>
              </p:nvGrpSpPr>
              <p:grpSpPr>
                <a:xfrm rot="4317172">
                  <a:off x="3832599" y="1759926"/>
                  <a:ext cx="672856" cy="667871"/>
                  <a:chOff x="425195" y="3449351"/>
                  <a:chExt cx="672856" cy="667871"/>
                </a:xfrm>
              </p:grpSpPr>
              <p:cxnSp>
                <p:nvCxnSpPr>
                  <p:cNvPr id="238" name="Straight Connector 237"/>
                  <p:cNvCxnSpPr/>
                  <p:nvPr/>
                </p:nvCxnSpPr>
                <p:spPr>
                  <a:xfrm flipH="1" flipV="1">
                    <a:off x="768031" y="3494094"/>
                    <a:ext cx="303081" cy="22050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9" name="Straight Connector 238"/>
                  <p:cNvCxnSpPr/>
                  <p:nvPr/>
                </p:nvCxnSpPr>
                <p:spPr>
                  <a:xfrm flipH="1">
                    <a:off x="464950" y="3494094"/>
                    <a:ext cx="303081" cy="22050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0" name="Straight Connector 239"/>
                  <p:cNvCxnSpPr/>
                  <p:nvPr/>
                </p:nvCxnSpPr>
                <p:spPr>
                  <a:xfrm>
                    <a:off x="464950" y="3714601"/>
                    <a:ext cx="115766" cy="35678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1" name="Straight Connector 240"/>
                  <p:cNvCxnSpPr/>
                  <p:nvPr/>
                </p:nvCxnSpPr>
                <p:spPr>
                  <a:xfrm>
                    <a:off x="580716" y="4071390"/>
                    <a:ext cx="374628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2" name="Straight Connector 241"/>
                  <p:cNvCxnSpPr/>
                  <p:nvPr/>
                </p:nvCxnSpPr>
                <p:spPr>
                  <a:xfrm flipH="1" flipV="1">
                    <a:off x="768030" y="3494094"/>
                    <a:ext cx="187314" cy="57729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3" name="Straight Connector 242"/>
                  <p:cNvCxnSpPr/>
                  <p:nvPr/>
                </p:nvCxnSpPr>
                <p:spPr>
                  <a:xfrm flipH="1">
                    <a:off x="580716" y="3494094"/>
                    <a:ext cx="187314" cy="57729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4" name="Straight Connector 243"/>
                  <p:cNvCxnSpPr/>
                  <p:nvPr/>
                </p:nvCxnSpPr>
                <p:spPr>
                  <a:xfrm flipV="1">
                    <a:off x="580716" y="3714601"/>
                    <a:ext cx="490395" cy="35678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5" name="Straight Connector 244"/>
                  <p:cNvCxnSpPr/>
                  <p:nvPr/>
                </p:nvCxnSpPr>
                <p:spPr>
                  <a:xfrm flipH="1">
                    <a:off x="464950" y="3714601"/>
                    <a:ext cx="606161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6" name="Straight Connector 245"/>
                  <p:cNvCxnSpPr/>
                  <p:nvPr/>
                </p:nvCxnSpPr>
                <p:spPr>
                  <a:xfrm>
                    <a:off x="464950" y="3714601"/>
                    <a:ext cx="490395" cy="35678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7" name="Oval 246"/>
                  <p:cNvSpPr/>
                  <p:nvPr/>
                </p:nvSpPr>
                <p:spPr>
                  <a:xfrm>
                    <a:off x="720995" y="3449351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248" name="Oval 247"/>
                  <p:cNvSpPr/>
                  <p:nvPr/>
                </p:nvSpPr>
                <p:spPr>
                  <a:xfrm>
                    <a:off x="425195" y="3671341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249" name="Oval 248"/>
                  <p:cNvSpPr/>
                  <p:nvPr/>
                </p:nvSpPr>
                <p:spPr>
                  <a:xfrm>
                    <a:off x="1010049" y="3666482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250" name="Oval 249"/>
                  <p:cNvSpPr/>
                  <p:nvPr/>
                </p:nvSpPr>
                <p:spPr>
                  <a:xfrm>
                    <a:off x="538422" y="4020917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251" name="Oval 250"/>
                  <p:cNvSpPr/>
                  <p:nvPr/>
                </p:nvSpPr>
                <p:spPr>
                  <a:xfrm>
                    <a:off x="901084" y="4029220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</p:grpSp>
            <p:grpSp>
              <p:nvGrpSpPr>
                <p:cNvPr id="217" name="Group 216"/>
                <p:cNvGrpSpPr/>
                <p:nvPr/>
              </p:nvGrpSpPr>
              <p:grpSpPr>
                <a:xfrm rot="17282828" flipV="1">
                  <a:off x="3841860" y="3018678"/>
                  <a:ext cx="672856" cy="667871"/>
                  <a:chOff x="425195" y="3449351"/>
                  <a:chExt cx="672856" cy="667871"/>
                </a:xfrm>
              </p:grpSpPr>
              <p:cxnSp>
                <p:nvCxnSpPr>
                  <p:cNvPr id="224" name="Straight Connector 223"/>
                  <p:cNvCxnSpPr/>
                  <p:nvPr/>
                </p:nvCxnSpPr>
                <p:spPr>
                  <a:xfrm flipH="1" flipV="1">
                    <a:off x="768031" y="3494094"/>
                    <a:ext cx="303081" cy="22050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5" name="Straight Connector 224"/>
                  <p:cNvCxnSpPr/>
                  <p:nvPr/>
                </p:nvCxnSpPr>
                <p:spPr>
                  <a:xfrm flipH="1">
                    <a:off x="464950" y="3494094"/>
                    <a:ext cx="303081" cy="22050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6" name="Straight Connector 225"/>
                  <p:cNvCxnSpPr/>
                  <p:nvPr/>
                </p:nvCxnSpPr>
                <p:spPr>
                  <a:xfrm>
                    <a:off x="464950" y="3714601"/>
                    <a:ext cx="115766" cy="35678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7" name="Straight Connector 226"/>
                  <p:cNvCxnSpPr/>
                  <p:nvPr/>
                </p:nvCxnSpPr>
                <p:spPr>
                  <a:xfrm>
                    <a:off x="580716" y="4071390"/>
                    <a:ext cx="374628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8" name="Straight Connector 227"/>
                  <p:cNvCxnSpPr/>
                  <p:nvPr/>
                </p:nvCxnSpPr>
                <p:spPr>
                  <a:xfrm flipH="1" flipV="1">
                    <a:off x="768030" y="3494094"/>
                    <a:ext cx="187314" cy="57729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9" name="Straight Connector 228"/>
                  <p:cNvCxnSpPr/>
                  <p:nvPr/>
                </p:nvCxnSpPr>
                <p:spPr>
                  <a:xfrm flipH="1">
                    <a:off x="580716" y="3494094"/>
                    <a:ext cx="187314" cy="57729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0" name="Straight Connector 229"/>
                  <p:cNvCxnSpPr/>
                  <p:nvPr/>
                </p:nvCxnSpPr>
                <p:spPr>
                  <a:xfrm flipV="1">
                    <a:off x="580716" y="3714601"/>
                    <a:ext cx="490395" cy="35678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1" name="Straight Connector 230"/>
                  <p:cNvCxnSpPr/>
                  <p:nvPr/>
                </p:nvCxnSpPr>
                <p:spPr>
                  <a:xfrm flipH="1">
                    <a:off x="464950" y="3714601"/>
                    <a:ext cx="606161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2" name="Straight Connector 231"/>
                  <p:cNvCxnSpPr/>
                  <p:nvPr/>
                </p:nvCxnSpPr>
                <p:spPr>
                  <a:xfrm>
                    <a:off x="464950" y="3714601"/>
                    <a:ext cx="490395" cy="35678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3" name="Oval 232"/>
                  <p:cNvSpPr/>
                  <p:nvPr/>
                </p:nvSpPr>
                <p:spPr>
                  <a:xfrm>
                    <a:off x="720995" y="3449351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234" name="Oval 233"/>
                  <p:cNvSpPr/>
                  <p:nvPr/>
                </p:nvSpPr>
                <p:spPr>
                  <a:xfrm>
                    <a:off x="425195" y="3671341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235" name="Oval 234"/>
                  <p:cNvSpPr/>
                  <p:nvPr/>
                </p:nvSpPr>
                <p:spPr>
                  <a:xfrm>
                    <a:off x="1010049" y="3666482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236" name="Oval 235"/>
                  <p:cNvSpPr/>
                  <p:nvPr/>
                </p:nvSpPr>
                <p:spPr>
                  <a:xfrm>
                    <a:off x="538422" y="4020917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237" name="Oval 236"/>
                  <p:cNvSpPr/>
                  <p:nvPr/>
                </p:nvSpPr>
                <p:spPr>
                  <a:xfrm>
                    <a:off x="901084" y="4029220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</p:grpSp>
            <p:grpSp>
              <p:nvGrpSpPr>
                <p:cNvPr id="218" name="Group 217"/>
                <p:cNvGrpSpPr/>
                <p:nvPr/>
              </p:nvGrpSpPr>
              <p:grpSpPr>
                <a:xfrm>
                  <a:off x="3210268" y="2348097"/>
                  <a:ext cx="730204" cy="738489"/>
                  <a:chOff x="3210268" y="2348097"/>
                  <a:chExt cx="730204" cy="738489"/>
                </a:xfrm>
              </p:grpSpPr>
              <p:cxnSp>
                <p:nvCxnSpPr>
                  <p:cNvPr id="222" name="Straight Connector 221"/>
                  <p:cNvCxnSpPr/>
                  <p:nvPr/>
                </p:nvCxnSpPr>
                <p:spPr>
                  <a:xfrm flipV="1">
                    <a:off x="3210268" y="2348097"/>
                    <a:ext cx="723626" cy="35959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3" name="Straight Connector 222"/>
                  <p:cNvCxnSpPr/>
                  <p:nvPr/>
                </p:nvCxnSpPr>
                <p:spPr>
                  <a:xfrm>
                    <a:off x="3210268" y="2698968"/>
                    <a:ext cx="730204" cy="3876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9" name="Group 218"/>
                <p:cNvGrpSpPr/>
                <p:nvPr/>
              </p:nvGrpSpPr>
              <p:grpSpPr>
                <a:xfrm flipH="1">
                  <a:off x="4326215" y="2348973"/>
                  <a:ext cx="730204" cy="738489"/>
                  <a:chOff x="3210268" y="2348097"/>
                  <a:chExt cx="730204" cy="738489"/>
                </a:xfrm>
              </p:grpSpPr>
              <p:cxnSp>
                <p:nvCxnSpPr>
                  <p:cNvPr id="220" name="Straight Connector 219"/>
                  <p:cNvCxnSpPr/>
                  <p:nvPr/>
                </p:nvCxnSpPr>
                <p:spPr>
                  <a:xfrm flipV="1">
                    <a:off x="3210268" y="2348097"/>
                    <a:ext cx="723626" cy="35959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/>
                  <p:cNvCxnSpPr/>
                  <p:nvPr/>
                </p:nvCxnSpPr>
                <p:spPr>
                  <a:xfrm>
                    <a:off x="3210268" y="2698968"/>
                    <a:ext cx="730204" cy="3876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52" name="Group 251"/>
              <p:cNvGrpSpPr/>
              <p:nvPr/>
            </p:nvGrpSpPr>
            <p:grpSpPr>
              <a:xfrm>
                <a:off x="6898548" y="1751548"/>
                <a:ext cx="1846151" cy="1931608"/>
                <a:chOff x="3210268" y="1757434"/>
                <a:chExt cx="1846151" cy="1931608"/>
              </a:xfrm>
            </p:grpSpPr>
            <p:grpSp>
              <p:nvGrpSpPr>
                <p:cNvPr id="253" name="Group 252"/>
                <p:cNvGrpSpPr/>
                <p:nvPr/>
              </p:nvGrpSpPr>
              <p:grpSpPr>
                <a:xfrm rot="4317172">
                  <a:off x="3832599" y="1759926"/>
                  <a:ext cx="672856" cy="667871"/>
                  <a:chOff x="425195" y="3449351"/>
                  <a:chExt cx="672856" cy="667871"/>
                </a:xfrm>
              </p:grpSpPr>
              <p:cxnSp>
                <p:nvCxnSpPr>
                  <p:cNvPr id="275" name="Straight Connector 274"/>
                  <p:cNvCxnSpPr/>
                  <p:nvPr/>
                </p:nvCxnSpPr>
                <p:spPr>
                  <a:xfrm flipH="1" flipV="1">
                    <a:off x="768031" y="3494094"/>
                    <a:ext cx="303081" cy="22050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6" name="Straight Connector 275"/>
                  <p:cNvCxnSpPr/>
                  <p:nvPr/>
                </p:nvCxnSpPr>
                <p:spPr>
                  <a:xfrm flipH="1">
                    <a:off x="464950" y="3494094"/>
                    <a:ext cx="303081" cy="22050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7" name="Straight Connector 276"/>
                  <p:cNvCxnSpPr/>
                  <p:nvPr/>
                </p:nvCxnSpPr>
                <p:spPr>
                  <a:xfrm>
                    <a:off x="464950" y="3714601"/>
                    <a:ext cx="115766" cy="35678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8" name="Straight Connector 277"/>
                  <p:cNvCxnSpPr/>
                  <p:nvPr/>
                </p:nvCxnSpPr>
                <p:spPr>
                  <a:xfrm>
                    <a:off x="580716" y="4071390"/>
                    <a:ext cx="374628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9" name="Straight Connector 278"/>
                  <p:cNvCxnSpPr/>
                  <p:nvPr/>
                </p:nvCxnSpPr>
                <p:spPr>
                  <a:xfrm flipH="1" flipV="1">
                    <a:off x="768030" y="3494094"/>
                    <a:ext cx="187314" cy="57729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0" name="Straight Connector 279"/>
                  <p:cNvCxnSpPr/>
                  <p:nvPr/>
                </p:nvCxnSpPr>
                <p:spPr>
                  <a:xfrm flipH="1">
                    <a:off x="580716" y="3494094"/>
                    <a:ext cx="187314" cy="57729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1" name="Straight Connector 280"/>
                  <p:cNvCxnSpPr/>
                  <p:nvPr/>
                </p:nvCxnSpPr>
                <p:spPr>
                  <a:xfrm flipV="1">
                    <a:off x="580716" y="3714601"/>
                    <a:ext cx="490395" cy="35678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2" name="Straight Connector 281"/>
                  <p:cNvCxnSpPr/>
                  <p:nvPr/>
                </p:nvCxnSpPr>
                <p:spPr>
                  <a:xfrm flipH="1">
                    <a:off x="464950" y="3714601"/>
                    <a:ext cx="606161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3" name="Straight Connector 282"/>
                  <p:cNvCxnSpPr/>
                  <p:nvPr/>
                </p:nvCxnSpPr>
                <p:spPr>
                  <a:xfrm>
                    <a:off x="464950" y="3714601"/>
                    <a:ext cx="490395" cy="35678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84" name="Oval 283"/>
                  <p:cNvSpPr/>
                  <p:nvPr/>
                </p:nvSpPr>
                <p:spPr>
                  <a:xfrm>
                    <a:off x="720995" y="3449351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285" name="Oval 284"/>
                  <p:cNvSpPr/>
                  <p:nvPr/>
                </p:nvSpPr>
                <p:spPr>
                  <a:xfrm>
                    <a:off x="425195" y="3671341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286" name="Oval 285"/>
                  <p:cNvSpPr/>
                  <p:nvPr/>
                </p:nvSpPr>
                <p:spPr>
                  <a:xfrm>
                    <a:off x="1010049" y="3666482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287" name="Oval 286"/>
                  <p:cNvSpPr/>
                  <p:nvPr/>
                </p:nvSpPr>
                <p:spPr>
                  <a:xfrm>
                    <a:off x="538422" y="4020917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288" name="Oval 287"/>
                  <p:cNvSpPr/>
                  <p:nvPr/>
                </p:nvSpPr>
                <p:spPr>
                  <a:xfrm>
                    <a:off x="901084" y="4029220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</p:grpSp>
            <p:grpSp>
              <p:nvGrpSpPr>
                <p:cNvPr id="254" name="Group 253"/>
                <p:cNvGrpSpPr/>
                <p:nvPr/>
              </p:nvGrpSpPr>
              <p:grpSpPr>
                <a:xfrm rot="17282828" flipV="1">
                  <a:off x="3841860" y="3018678"/>
                  <a:ext cx="672856" cy="667871"/>
                  <a:chOff x="425195" y="3449351"/>
                  <a:chExt cx="672856" cy="667871"/>
                </a:xfrm>
              </p:grpSpPr>
              <p:cxnSp>
                <p:nvCxnSpPr>
                  <p:cNvPr id="261" name="Straight Connector 260"/>
                  <p:cNvCxnSpPr/>
                  <p:nvPr/>
                </p:nvCxnSpPr>
                <p:spPr>
                  <a:xfrm flipH="1" flipV="1">
                    <a:off x="768031" y="3494094"/>
                    <a:ext cx="303081" cy="22050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2" name="Straight Connector 261"/>
                  <p:cNvCxnSpPr/>
                  <p:nvPr/>
                </p:nvCxnSpPr>
                <p:spPr>
                  <a:xfrm flipH="1">
                    <a:off x="464950" y="3494094"/>
                    <a:ext cx="303081" cy="22050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Straight Connector 262"/>
                  <p:cNvCxnSpPr/>
                  <p:nvPr/>
                </p:nvCxnSpPr>
                <p:spPr>
                  <a:xfrm>
                    <a:off x="464950" y="3714601"/>
                    <a:ext cx="115766" cy="35678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4" name="Straight Connector 263"/>
                  <p:cNvCxnSpPr/>
                  <p:nvPr/>
                </p:nvCxnSpPr>
                <p:spPr>
                  <a:xfrm>
                    <a:off x="580716" y="4071390"/>
                    <a:ext cx="374628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5" name="Straight Connector 264"/>
                  <p:cNvCxnSpPr/>
                  <p:nvPr/>
                </p:nvCxnSpPr>
                <p:spPr>
                  <a:xfrm flipH="1" flipV="1">
                    <a:off x="768030" y="3494094"/>
                    <a:ext cx="187314" cy="57729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6" name="Straight Connector 265"/>
                  <p:cNvCxnSpPr/>
                  <p:nvPr/>
                </p:nvCxnSpPr>
                <p:spPr>
                  <a:xfrm flipH="1">
                    <a:off x="580716" y="3494094"/>
                    <a:ext cx="187314" cy="57729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7" name="Straight Connector 266"/>
                  <p:cNvCxnSpPr/>
                  <p:nvPr/>
                </p:nvCxnSpPr>
                <p:spPr>
                  <a:xfrm flipV="1">
                    <a:off x="580716" y="3714601"/>
                    <a:ext cx="490395" cy="35678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8" name="Straight Connector 267"/>
                  <p:cNvCxnSpPr/>
                  <p:nvPr/>
                </p:nvCxnSpPr>
                <p:spPr>
                  <a:xfrm flipH="1">
                    <a:off x="464950" y="3714601"/>
                    <a:ext cx="606161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9" name="Straight Connector 268"/>
                  <p:cNvCxnSpPr/>
                  <p:nvPr/>
                </p:nvCxnSpPr>
                <p:spPr>
                  <a:xfrm>
                    <a:off x="464950" y="3714601"/>
                    <a:ext cx="490395" cy="35678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0" name="Oval 269"/>
                  <p:cNvSpPr/>
                  <p:nvPr/>
                </p:nvSpPr>
                <p:spPr>
                  <a:xfrm>
                    <a:off x="720995" y="3449351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271" name="Oval 270"/>
                  <p:cNvSpPr/>
                  <p:nvPr/>
                </p:nvSpPr>
                <p:spPr>
                  <a:xfrm>
                    <a:off x="425195" y="3671341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272" name="Oval 271"/>
                  <p:cNvSpPr/>
                  <p:nvPr/>
                </p:nvSpPr>
                <p:spPr>
                  <a:xfrm>
                    <a:off x="1010049" y="3666482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273" name="Oval 272"/>
                  <p:cNvSpPr/>
                  <p:nvPr/>
                </p:nvSpPr>
                <p:spPr>
                  <a:xfrm>
                    <a:off x="538422" y="4020917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274" name="Oval 273"/>
                  <p:cNvSpPr/>
                  <p:nvPr/>
                </p:nvSpPr>
                <p:spPr>
                  <a:xfrm>
                    <a:off x="901084" y="4029220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</p:grpSp>
            <p:grpSp>
              <p:nvGrpSpPr>
                <p:cNvPr id="255" name="Group 254"/>
                <p:cNvGrpSpPr/>
                <p:nvPr/>
              </p:nvGrpSpPr>
              <p:grpSpPr>
                <a:xfrm>
                  <a:off x="3210268" y="2348097"/>
                  <a:ext cx="730204" cy="738489"/>
                  <a:chOff x="3210268" y="2348097"/>
                  <a:chExt cx="730204" cy="738489"/>
                </a:xfrm>
              </p:grpSpPr>
              <p:cxnSp>
                <p:nvCxnSpPr>
                  <p:cNvPr id="259" name="Straight Connector 258"/>
                  <p:cNvCxnSpPr/>
                  <p:nvPr/>
                </p:nvCxnSpPr>
                <p:spPr>
                  <a:xfrm flipV="1">
                    <a:off x="3210268" y="2348097"/>
                    <a:ext cx="723626" cy="35959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0" name="Straight Connector 259"/>
                  <p:cNvCxnSpPr/>
                  <p:nvPr/>
                </p:nvCxnSpPr>
                <p:spPr>
                  <a:xfrm>
                    <a:off x="3210268" y="2698968"/>
                    <a:ext cx="730204" cy="3876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6" name="Group 255"/>
                <p:cNvGrpSpPr/>
                <p:nvPr/>
              </p:nvGrpSpPr>
              <p:grpSpPr>
                <a:xfrm flipH="1">
                  <a:off x="4326215" y="2348973"/>
                  <a:ext cx="730204" cy="738489"/>
                  <a:chOff x="3210268" y="2348097"/>
                  <a:chExt cx="730204" cy="738489"/>
                </a:xfrm>
              </p:grpSpPr>
              <p:cxnSp>
                <p:nvCxnSpPr>
                  <p:cNvPr id="257" name="Straight Connector 256"/>
                  <p:cNvCxnSpPr/>
                  <p:nvPr/>
                </p:nvCxnSpPr>
                <p:spPr>
                  <a:xfrm flipV="1">
                    <a:off x="3210268" y="2348097"/>
                    <a:ext cx="723626" cy="35959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8" name="Straight Connector 257"/>
                  <p:cNvCxnSpPr/>
                  <p:nvPr/>
                </p:nvCxnSpPr>
                <p:spPr>
                  <a:xfrm>
                    <a:off x="3210268" y="2698968"/>
                    <a:ext cx="730204" cy="3876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89" name="Group 288"/>
              <p:cNvGrpSpPr/>
              <p:nvPr/>
            </p:nvGrpSpPr>
            <p:grpSpPr>
              <a:xfrm>
                <a:off x="8741601" y="1746066"/>
                <a:ext cx="1846151" cy="1931608"/>
                <a:chOff x="3210268" y="1757434"/>
                <a:chExt cx="1846151" cy="1931608"/>
              </a:xfrm>
            </p:grpSpPr>
            <p:grpSp>
              <p:nvGrpSpPr>
                <p:cNvPr id="290" name="Group 289"/>
                <p:cNvGrpSpPr/>
                <p:nvPr/>
              </p:nvGrpSpPr>
              <p:grpSpPr>
                <a:xfrm rot="4317172">
                  <a:off x="3832599" y="1759926"/>
                  <a:ext cx="672856" cy="667871"/>
                  <a:chOff x="425195" y="3449351"/>
                  <a:chExt cx="672856" cy="667871"/>
                </a:xfrm>
              </p:grpSpPr>
              <p:cxnSp>
                <p:nvCxnSpPr>
                  <p:cNvPr id="312" name="Straight Connector 311"/>
                  <p:cNvCxnSpPr/>
                  <p:nvPr/>
                </p:nvCxnSpPr>
                <p:spPr>
                  <a:xfrm flipH="1" flipV="1">
                    <a:off x="768031" y="3494094"/>
                    <a:ext cx="303081" cy="22050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3" name="Straight Connector 312"/>
                  <p:cNvCxnSpPr/>
                  <p:nvPr/>
                </p:nvCxnSpPr>
                <p:spPr>
                  <a:xfrm flipH="1">
                    <a:off x="464950" y="3494094"/>
                    <a:ext cx="303081" cy="22050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4" name="Straight Connector 313"/>
                  <p:cNvCxnSpPr/>
                  <p:nvPr/>
                </p:nvCxnSpPr>
                <p:spPr>
                  <a:xfrm>
                    <a:off x="464950" y="3714601"/>
                    <a:ext cx="115766" cy="35678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5" name="Straight Connector 314"/>
                  <p:cNvCxnSpPr/>
                  <p:nvPr/>
                </p:nvCxnSpPr>
                <p:spPr>
                  <a:xfrm>
                    <a:off x="580716" y="4071390"/>
                    <a:ext cx="374628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6" name="Straight Connector 315"/>
                  <p:cNvCxnSpPr/>
                  <p:nvPr/>
                </p:nvCxnSpPr>
                <p:spPr>
                  <a:xfrm flipH="1" flipV="1">
                    <a:off x="768030" y="3494094"/>
                    <a:ext cx="187314" cy="57729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7" name="Straight Connector 316"/>
                  <p:cNvCxnSpPr/>
                  <p:nvPr/>
                </p:nvCxnSpPr>
                <p:spPr>
                  <a:xfrm flipH="1">
                    <a:off x="580716" y="3494094"/>
                    <a:ext cx="187314" cy="57729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8" name="Straight Connector 317"/>
                  <p:cNvCxnSpPr/>
                  <p:nvPr/>
                </p:nvCxnSpPr>
                <p:spPr>
                  <a:xfrm flipV="1">
                    <a:off x="580716" y="3714601"/>
                    <a:ext cx="490395" cy="35678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9" name="Straight Connector 318"/>
                  <p:cNvCxnSpPr/>
                  <p:nvPr/>
                </p:nvCxnSpPr>
                <p:spPr>
                  <a:xfrm flipH="1">
                    <a:off x="464950" y="3714601"/>
                    <a:ext cx="606161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0" name="Straight Connector 319"/>
                  <p:cNvCxnSpPr/>
                  <p:nvPr/>
                </p:nvCxnSpPr>
                <p:spPr>
                  <a:xfrm>
                    <a:off x="464950" y="3714601"/>
                    <a:ext cx="490395" cy="35678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1" name="Oval 320"/>
                  <p:cNvSpPr/>
                  <p:nvPr/>
                </p:nvSpPr>
                <p:spPr>
                  <a:xfrm>
                    <a:off x="720995" y="3449351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322" name="Oval 321"/>
                  <p:cNvSpPr/>
                  <p:nvPr/>
                </p:nvSpPr>
                <p:spPr>
                  <a:xfrm>
                    <a:off x="425195" y="3671341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323" name="Oval 322"/>
                  <p:cNvSpPr/>
                  <p:nvPr/>
                </p:nvSpPr>
                <p:spPr>
                  <a:xfrm>
                    <a:off x="1010049" y="3666482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324" name="Oval 323"/>
                  <p:cNvSpPr/>
                  <p:nvPr/>
                </p:nvSpPr>
                <p:spPr>
                  <a:xfrm>
                    <a:off x="538422" y="4020917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325" name="Oval 324"/>
                  <p:cNvSpPr/>
                  <p:nvPr/>
                </p:nvSpPr>
                <p:spPr>
                  <a:xfrm>
                    <a:off x="901084" y="4029220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</p:grpSp>
            <p:grpSp>
              <p:nvGrpSpPr>
                <p:cNvPr id="291" name="Group 290"/>
                <p:cNvGrpSpPr/>
                <p:nvPr/>
              </p:nvGrpSpPr>
              <p:grpSpPr>
                <a:xfrm rot="17282828" flipV="1">
                  <a:off x="3841860" y="3018678"/>
                  <a:ext cx="672856" cy="667871"/>
                  <a:chOff x="425195" y="3449351"/>
                  <a:chExt cx="672856" cy="667871"/>
                </a:xfrm>
              </p:grpSpPr>
              <p:cxnSp>
                <p:nvCxnSpPr>
                  <p:cNvPr id="298" name="Straight Connector 297"/>
                  <p:cNvCxnSpPr/>
                  <p:nvPr/>
                </p:nvCxnSpPr>
                <p:spPr>
                  <a:xfrm flipH="1" flipV="1">
                    <a:off x="768031" y="3494094"/>
                    <a:ext cx="303081" cy="22050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9" name="Straight Connector 298"/>
                  <p:cNvCxnSpPr/>
                  <p:nvPr/>
                </p:nvCxnSpPr>
                <p:spPr>
                  <a:xfrm flipH="1">
                    <a:off x="464950" y="3494094"/>
                    <a:ext cx="303081" cy="22050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0" name="Straight Connector 299"/>
                  <p:cNvCxnSpPr/>
                  <p:nvPr/>
                </p:nvCxnSpPr>
                <p:spPr>
                  <a:xfrm>
                    <a:off x="464950" y="3714601"/>
                    <a:ext cx="115766" cy="35678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1" name="Straight Connector 300"/>
                  <p:cNvCxnSpPr/>
                  <p:nvPr/>
                </p:nvCxnSpPr>
                <p:spPr>
                  <a:xfrm>
                    <a:off x="580716" y="4071390"/>
                    <a:ext cx="374628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2" name="Straight Connector 301"/>
                  <p:cNvCxnSpPr/>
                  <p:nvPr/>
                </p:nvCxnSpPr>
                <p:spPr>
                  <a:xfrm flipH="1" flipV="1">
                    <a:off x="768030" y="3494094"/>
                    <a:ext cx="187314" cy="57729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3" name="Straight Connector 302"/>
                  <p:cNvCxnSpPr/>
                  <p:nvPr/>
                </p:nvCxnSpPr>
                <p:spPr>
                  <a:xfrm flipH="1">
                    <a:off x="580716" y="3494094"/>
                    <a:ext cx="187314" cy="57729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4" name="Straight Connector 303"/>
                  <p:cNvCxnSpPr/>
                  <p:nvPr/>
                </p:nvCxnSpPr>
                <p:spPr>
                  <a:xfrm flipV="1">
                    <a:off x="580716" y="3714601"/>
                    <a:ext cx="490395" cy="35678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5" name="Straight Connector 304"/>
                  <p:cNvCxnSpPr/>
                  <p:nvPr/>
                </p:nvCxnSpPr>
                <p:spPr>
                  <a:xfrm flipH="1">
                    <a:off x="464950" y="3714601"/>
                    <a:ext cx="606161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6" name="Straight Connector 305"/>
                  <p:cNvCxnSpPr/>
                  <p:nvPr/>
                </p:nvCxnSpPr>
                <p:spPr>
                  <a:xfrm>
                    <a:off x="464950" y="3714601"/>
                    <a:ext cx="490395" cy="35678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07" name="Oval 306"/>
                  <p:cNvSpPr/>
                  <p:nvPr/>
                </p:nvSpPr>
                <p:spPr>
                  <a:xfrm>
                    <a:off x="720995" y="3449351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308" name="Oval 307"/>
                  <p:cNvSpPr/>
                  <p:nvPr/>
                </p:nvSpPr>
                <p:spPr>
                  <a:xfrm>
                    <a:off x="425195" y="3671341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309" name="Oval 308"/>
                  <p:cNvSpPr/>
                  <p:nvPr/>
                </p:nvSpPr>
                <p:spPr>
                  <a:xfrm>
                    <a:off x="1010049" y="3666482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310" name="Oval 309"/>
                  <p:cNvSpPr/>
                  <p:nvPr/>
                </p:nvSpPr>
                <p:spPr>
                  <a:xfrm>
                    <a:off x="538422" y="4020917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311" name="Oval 310"/>
                  <p:cNvSpPr/>
                  <p:nvPr/>
                </p:nvSpPr>
                <p:spPr>
                  <a:xfrm>
                    <a:off x="901084" y="4029220"/>
                    <a:ext cx="88002" cy="8800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</p:grpSp>
            <p:grpSp>
              <p:nvGrpSpPr>
                <p:cNvPr id="292" name="Group 291"/>
                <p:cNvGrpSpPr/>
                <p:nvPr/>
              </p:nvGrpSpPr>
              <p:grpSpPr>
                <a:xfrm>
                  <a:off x="3210268" y="2348097"/>
                  <a:ext cx="730204" cy="738489"/>
                  <a:chOff x="3210268" y="2348097"/>
                  <a:chExt cx="730204" cy="738489"/>
                </a:xfrm>
              </p:grpSpPr>
              <p:cxnSp>
                <p:nvCxnSpPr>
                  <p:cNvPr id="296" name="Straight Connector 295"/>
                  <p:cNvCxnSpPr/>
                  <p:nvPr/>
                </p:nvCxnSpPr>
                <p:spPr>
                  <a:xfrm flipV="1">
                    <a:off x="3210268" y="2348097"/>
                    <a:ext cx="723626" cy="35959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7" name="Straight Connector 296"/>
                  <p:cNvCxnSpPr/>
                  <p:nvPr/>
                </p:nvCxnSpPr>
                <p:spPr>
                  <a:xfrm>
                    <a:off x="3210268" y="2698968"/>
                    <a:ext cx="730204" cy="3876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93" name="Group 292"/>
                <p:cNvGrpSpPr/>
                <p:nvPr/>
              </p:nvGrpSpPr>
              <p:grpSpPr>
                <a:xfrm flipH="1">
                  <a:off x="4326215" y="2348973"/>
                  <a:ext cx="730204" cy="738489"/>
                  <a:chOff x="3210268" y="2348097"/>
                  <a:chExt cx="730204" cy="738489"/>
                </a:xfrm>
              </p:grpSpPr>
              <p:cxnSp>
                <p:nvCxnSpPr>
                  <p:cNvPr id="294" name="Straight Connector 293"/>
                  <p:cNvCxnSpPr/>
                  <p:nvPr/>
                </p:nvCxnSpPr>
                <p:spPr>
                  <a:xfrm flipV="1">
                    <a:off x="3210268" y="2348097"/>
                    <a:ext cx="723626" cy="35959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5" name="Straight Connector 294"/>
                  <p:cNvCxnSpPr/>
                  <p:nvPr/>
                </p:nvCxnSpPr>
                <p:spPr>
                  <a:xfrm>
                    <a:off x="3210268" y="2698968"/>
                    <a:ext cx="730204" cy="3876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327" name="Oval 326"/>
            <p:cNvSpPr/>
            <p:nvPr/>
          </p:nvSpPr>
          <p:spPr>
            <a:xfrm>
              <a:off x="743957" y="2852240"/>
              <a:ext cx="151141" cy="148442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28" name="Oval 327"/>
            <p:cNvSpPr/>
            <p:nvPr/>
          </p:nvSpPr>
          <p:spPr>
            <a:xfrm>
              <a:off x="8085647" y="2833198"/>
              <a:ext cx="151141" cy="148442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29" name="Oval 328"/>
            <p:cNvSpPr/>
            <p:nvPr/>
          </p:nvSpPr>
          <p:spPr>
            <a:xfrm rot="4317172">
              <a:off x="2614775" y="2862815"/>
              <a:ext cx="88002" cy="8800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31" name="Oval 330"/>
            <p:cNvSpPr/>
            <p:nvPr/>
          </p:nvSpPr>
          <p:spPr>
            <a:xfrm rot="4317172">
              <a:off x="4460002" y="2860467"/>
              <a:ext cx="88002" cy="8800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32" name="Oval 331"/>
            <p:cNvSpPr/>
            <p:nvPr/>
          </p:nvSpPr>
          <p:spPr>
            <a:xfrm rot="4317172">
              <a:off x="6309444" y="2857287"/>
              <a:ext cx="88002" cy="8800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681" name="Group 680"/>
          <p:cNvGrpSpPr/>
          <p:nvPr/>
        </p:nvGrpSpPr>
        <p:grpSpPr>
          <a:xfrm>
            <a:off x="512718" y="4110780"/>
            <a:ext cx="6860406" cy="1613126"/>
            <a:chOff x="1133338" y="4086044"/>
            <a:chExt cx="6860406" cy="1613126"/>
          </a:xfrm>
        </p:grpSpPr>
        <p:cxnSp>
          <p:nvCxnSpPr>
            <p:cNvPr id="339" name="Straight Connector 338"/>
            <p:cNvCxnSpPr/>
            <p:nvPr/>
          </p:nvCxnSpPr>
          <p:spPr>
            <a:xfrm flipH="1" flipV="1">
              <a:off x="2958492" y="4306018"/>
              <a:ext cx="303940" cy="4243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Connector 339"/>
            <p:cNvCxnSpPr/>
            <p:nvPr/>
          </p:nvCxnSpPr>
          <p:spPr>
            <a:xfrm flipH="1">
              <a:off x="2883139" y="5091824"/>
              <a:ext cx="379294" cy="3638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1" name="Oval 340"/>
            <p:cNvSpPr/>
            <p:nvPr/>
          </p:nvSpPr>
          <p:spPr>
            <a:xfrm flipH="1">
              <a:off x="2193473" y="4122147"/>
              <a:ext cx="895260" cy="404998"/>
            </a:xfrm>
            <a:prstGeom prst="ellipse">
              <a:avLst/>
            </a:prstGeom>
            <a:solidFill>
              <a:srgbClr val="00B0F0">
                <a:alpha val="25098"/>
              </a:srgb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343" name="Straight Connector 342"/>
            <p:cNvCxnSpPr/>
            <p:nvPr/>
          </p:nvCxnSpPr>
          <p:spPr>
            <a:xfrm>
              <a:off x="1983511" y="5091825"/>
              <a:ext cx="401842" cy="3638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4" name="Oval 343"/>
            <p:cNvSpPr/>
            <p:nvPr/>
          </p:nvSpPr>
          <p:spPr>
            <a:xfrm flipH="1">
              <a:off x="2185821" y="5294172"/>
              <a:ext cx="895260" cy="404998"/>
            </a:xfrm>
            <a:prstGeom prst="ellipse">
              <a:avLst/>
            </a:prstGeom>
            <a:solidFill>
              <a:srgbClr val="00B0F0">
                <a:alpha val="25098"/>
              </a:srgbClr>
            </a:solidFill>
            <a:ln w="952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346" name="Straight Connector 345"/>
            <p:cNvCxnSpPr/>
            <p:nvPr/>
          </p:nvCxnSpPr>
          <p:spPr>
            <a:xfrm flipH="1" flipV="1">
              <a:off x="2767734" y="4472826"/>
              <a:ext cx="494698" cy="25753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/>
            <p:cNvCxnSpPr/>
            <p:nvPr/>
          </p:nvCxnSpPr>
          <p:spPr>
            <a:xfrm flipH="1" flipV="1">
              <a:off x="2873433" y="4380288"/>
              <a:ext cx="389000" cy="35007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Connector 347"/>
            <p:cNvCxnSpPr/>
            <p:nvPr/>
          </p:nvCxnSpPr>
          <p:spPr>
            <a:xfrm flipV="1">
              <a:off x="1983511" y="4331679"/>
              <a:ext cx="362638" cy="39868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Straight Connector 348"/>
            <p:cNvCxnSpPr/>
            <p:nvPr/>
          </p:nvCxnSpPr>
          <p:spPr>
            <a:xfrm flipV="1">
              <a:off x="1983511" y="4435015"/>
              <a:ext cx="461508" cy="2953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Straight Connector 349"/>
            <p:cNvCxnSpPr/>
            <p:nvPr/>
          </p:nvCxnSpPr>
          <p:spPr>
            <a:xfrm flipV="1">
              <a:off x="1983511" y="4324646"/>
              <a:ext cx="251258" cy="40571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/>
            <p:cNvCxnSpPr/>
            <p:nvPr/>
          </p:nvCxnSpPr>
          <p:spPr>
            <a:xfrm>
              <a:off x="1983511" y="5091825"/>
              <a:ext cx="253457" cy="4026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/>
            <p:cNvCxnSpPr/>
            <p:nvPr/>
          </p:nvCxnSpPr>
          <p:spPr>
            <a:xfrm>
              <a:off x="1983511" y="5091825"/>
              <a:ext cx="534930" cy="29243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/>
            <p:cNvCxnSpPr/>
            <p:nvPr/>
          </p:nvCxnSpPr>
          <p:spPr>
            <a:xfrm flipH="1">
              <a:off x="3017165" y="5091824"/>
              <a:ext cx="245267" cy="4026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/>
            <p:cNvCxnSpPr/>
            <p:nvPr/>
          </p:nvCxnSpPr>
          <p:spPr>
            <a:xfrm flipH="1">
              <a:off x="2789286" y="5091824"/>
              <a:ext cx="473145" cy="25753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9" name="Straight Connector 538"/>
            <p:cNvCxnSpPr/>
            <p:nvPr/>
          </p:nvCxnSpPr>
          <p:spPr>
            <a:xfrm>
              <a:off x="3255960" y="4714603"/>
              <a:ext cx="6673" cy="3765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3" name="Straight Connector 542"/>
            <p:cNvCxnSpPr/>
            <p:nvPr/>
          </p:nvCxnSpPr>
          <p:spPr>
            <a:xfrm>
              <a:off x="3615378" y="4714603"/>
              <a:ext cx="6673" cy="3765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4" name="Straight Connector 543"/>
            <p:cNvCxnSpPr/>
            <p:nvPr/>
          </p:nvCxnSpPr>
          <p:spPr>
            <a:xfrm rot="5400000">
              <a:off x="3433083" y="4528405"/>
              <a:ext cx="6673" cy="3765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Straight Connector 544"/>
            <p:cNvCxnSpPr/>
            <p:nvPr/>
          </p:nvCxnSpPr>
          <p:spPr>
            <a:xfrm rot="5400000">
              <a:off x="3442191" y="4900231"/>
              <a:ext cx="6673" cy="3765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Straight Connector 546"/>
            <p:cNvCxnSpPr/>
            <p:nvPr/>
          </p:nvCxnSpPr>
          <p:spPr>
            <a:xfrm>
              <a:off x="3262633" y="4719997"/>
              <a:ext cx="352745" cy="3651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9" name="Straight Connector 548"/>
            <p:cNvCxnSpPr/>
            <p:nvPr/>
          </p:nvCxnSpPr>
          <p:spPr>
            <a:xfrm flipH="1">
              <a:off x="3270429" y="4712043"/>
              <a:ext cx="351622" cy="3797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Straight Connector 553"/>
            <p:cNvCxnSpPr/>
            <p:nvPr/>
          </p:nvCxnSpPr>
          <p:spPr>
            <a:xfrm>
              <a:off x="1626099" y="4722557"/>
              <a:ext cx="6673" cy="3765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5" name="Straight Connector 554"/>
            <p:cNvCxnSpPr/>
            <p:nvPr/>
          </p:nvCxnSpPr>
          <p:spPr>
            <a:xfrm>
              <a:off x="1985517" y="4722557"/>
              <a:ext cx="6673" cy="3765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Straight Connector 555"/>
            <p:cNvCxnSpPr/>
            <p:nvPr/>
          </p:nvCxnSpPr>
          <p:spPr>
            <a:xfrm rot="5400000">
              <a:off x="1803222" y="4536359"/>
              <a:ext cx="6673" cy="3765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7" name="Straight Connector 556"/>
            <p:cNvCxnSpPr/>
            <p:nvPr/>
          </p:nvCxnSpPr>
          <p:spPr>
            <a:xfrm rot="5400000">
              <a:off x="1812330" y="4908185"/>
              <a:ext cx="6673" cy="3765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8" name="Straight Connector 557"/>
            <p:cNvCxnSpPr/>
            <p:nvPr/>
          </p:nvCxnSpPr>
          <p:spPr>
            <a:xfrm>
              <a:off x="1632772" y="4727951"/>
              <a:ext cx="352745" cy="3651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9" name="Straight Connector 558"/>
            <p:cNvCxnSpPr/>
            <p:nvPr/>
          </p:nvCxnSpPr>
          <p:spPr>
            <a:xfrm flipH="1">
              <a:off x="1640568" y="4719997"/>
              <a:ext cx="351622" cy="3797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Straight Connector 588"/>
            <p:cNvCxnSpPr/>
            <p:nvPr/>
          </p:nvCxnSpPr>
          <p:spPr>
            <a:xfrm flipH="1" flipV="1">
              <a:off x="4597102" y="4287390"/>
              <a:ext cx="303940" cy="4243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Straight Connector 589"/>
            <p:cNvCxnSpPr/>
            <p:nvPr/>
          </p:nvCxnSpPr>
          <p:spPr>
            <a:xfrm flipH="1">
              <a:off x="4521749" y="5073196"/>
              <a:ext cx="379294" cy="3638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1" name="Oval 590"/>
            <p:cNvSpPr/>
            <p:nvPr/>
          </p:nvSpPr>
          <p:spPr>
            <a:xfrm flipH="1">
              <a:off x="3832083" y="4103519"/>
              <a:ext cx="895260" cy="404998"/>
            </a:xfrm>
            <a:prstGeom prst="ellipse">
              <a:avLst/>
            </a:prstGeom>
            <a:solidFill>
              <a:srgbClr val="00B0F0">
                <a:alpha val="25098"/>
              </a:srgb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592" name="Straight Connector 591"/>
            <p:cNvCxnSpPr/>
            <p:nvPr/>
          </p:nvCxnSpPr>
          <p:spPr>
            <a:xfrm>
              <a:off x="3622121" y="5073197"/>
              <a:ext cx="401842" cy="3638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3" name="Oval 592"/>
            <p:cNvSpPr/>
            <p:nvPr/>
          </p:nvSpPr>
          <p:spPr>
            <a:xfrm flipH="1">
              <a:off x="3824431" y="5275544"/>
              <a:ext cx="895260" cy="404998"/>
            </a:xfrm>
            <a:prstGeom prst="ellipse">
              <a:avLst/>
            </a:prstGeom>
            <a:solidFill>
              <a:srgbClr val="00B0F0">
                <a:alpha val="25098"/>
              </a:srgbClr>
            </a:solidFill>
            <a:ln w="952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594" name="Straight Connector 593"/>
            <p:cNvCxnSpPr/>
            <p:nvPr/>
          </p:nvCxnSpPr>
          <p:spPr>
            <a:xfrm flipH="1" flipV="1">
              <a:off x="4406344" y="4454198"/>
              <a:ext cx="494698" cy="25753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5" name="Straight Connector 594"/>
            <p:cNvCxnSpPr/>
            <p:nvPr/>
          </p:nvCxnSpPr>
          <p:spPr>
            <a:xfrm flipH="1" flipV="1">
              <a:off x="4512043" y="4361660"/>
              <a:ext cx="389000" cy="35007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6" name="Straight Connector 595"/>
            <p:cNvCxnSpPr/>
            <p:nvPr/>
          </p:nvCxnSpPr>
          <p:spPr>
            <a:xfrm flipV="1">
              <a:off x="3622121" y="4313051"/>
              <a:ext cx="362638" cy="39868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7" name="Straight Connector 596"/>
            <p:cNvCxnSpPr/>
            <p:nvPr/>
          </p:nvCxnSpPr>
          <p:spPr>
            <a:xfrm flipV="1">
              <a:off x="3622121" y="4416387"/>
              <a:ext cx="461508" cy="2953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8" name="Straight Connector 597"/>
            <p:cNvCxnSpPr/>
            <p:nvPr/>
          </p:nvCxnSpPr>
          <p:spPr>
            <a:xfrm flipV="1">
              <a:off x="3622121" y="4306018"/>
              <a:ext cx="251258" cy="40571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9" name="Straight Connector 598"/>
            <p:cNvCxnSpPr/>
            <p:nvPr/>
          </p:nvCxnSpPr>
          <p:spPr>
            <a:xfrm>
              <a:off x="3622121" y="5073197"/>
              <a:ext cx="253457" cy="4026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0" name="Straight Connector 599"/>
            <p:cNvCxnSpPr/>
            <p:nvPr/>
          </p:nvCxnSpPr>
          <p:spPr>
            <a:xfrm>
              <a:off x="3622121" y="5073197"/>
              <a:ext cx="534930" cy="29243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1" name="Straight Connector 600"/>
            <p:cNvCxnSpPr/>
            <p:nvPr/>
          </p:nvCxnSpPr>
          <p:spPr>
            <a:xfrm flipH="1">
              <a:off x="4655775" y="5073196"/>
              <a:ext cx="245267" cy="4026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2" name="Straight Connector 601"/>
            <p:cNvCxnSpPr/>
            <p:nvPr/>
          </p:nvCxnSpPr>
          <p:spPr>
            <a:xfrm flipH="1">
              <a:off x="4427896" y="5073196"/>
              <a:ext cx="473145" cy="25753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0" name="Straight Connector 619"/>
            <p:cNvCxnSpPr/>
            <p:nvPr/>
          </p:nvCxnSpPr>
          <p:spPr>
            <a:xfrm flipH="1" flipV="1">
              <a:off x="6224893" y="4288543"/>
              <a:ext cx="303940" cy="4243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" name="Straight Connector 620"/>
            <p:cNvCxnSpPr/>
            <p:nvPr/>
          </p:nvCxnSpPr>
          <p:spPr>
            <a:xfrm flipH="1">
              <a:off x="6149540" y="5074349"/>
              <a:ext cx="379294" cy="3638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2" name="Oval 621"/>
            <p:cNvSpPr/>
            <p:nvPr/>
          </p:nvSpPr>
          <p:spPr>
            <a:xfrm flipH="1">
              <a:off x="5459874" y="4104672"/>
              <a:ext cx="895260" cy="404998"/>
            </a:xfrm>
            <a:prstGeom prst="ellipse">
              <a:avLst/>
            </a:prstGeom>
            <a:solidFill>
              <a:srgbClr val="00B0F0">
                <a:alpha val="25098"/>
              </a:srgb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623" name="Straight Connector 622"/>
            <p:cNvCxnSpPr/>
            <p:nvPr/>
          </p:nvCxnSpPr>
          <p:spPr>
            <a:xfrm>
              <a:off x="5249912" y="5074350"/>
              <a:ext cx="401842" cy="3638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4" name="Oval 623"/>
            <p:cNvSpPr/>
            <p:nvPr/>
          </p:nvSpPr>
          <p:spPr>
            <a:xfrm flipH="1">
              <a:off x="5452222" y="5276697"/>
              <a:ext cx="895260" cy="404998"/>
            </a:xfrm>
            <a:prstGeom prst="ellipse">
              <a:avLst/>
            </a:prstGeom>
            <a:solidFill>
              <a:srgbClr val="00B0F0">
                <a:alpha val="25098"/>
              </a:srgbClr>
            </a:solidFill>
            <a:ln w="952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625" name="Straight Connector 624"/>
            <p:cNvCxnSpPr/>
            <p:nvPr/>
          </p:nvCxnSpPr>
          <p:spPr>
            <a:xfrm flipH="1" flipV="1">
              <a:off x="6034135" y="4455351"/>
              <a:ext cx="494698" cy="25753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6" name="Straight Connector 625"/>
            <p:cNvCxnSpPr/>
            <p:nvPr/>
          </p:nvCxnSpPr>
          <p:spPr>
            <a:xfrm flipH="1" flipV="1">
              <a:off x="6139834" y="4362813"/>
              <a:ext cx="389000" cy="35007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7" name="Straight Connector 626"/>
            <p:cNvCxnSpPr/>
            <p:nvPr/>
          </p:nvCxnSpPr>
          <p:spPr>
            <a:xfrm flipV="1">
              <a:off x="5249912" y="4314204"/>
              <a:ext cx="362638" cy="39868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8" name="Straight Connector 627"/>
            <p:cNvCxnSpPr/>
            <p:nvPr/>
          </p:nvCxnSpPr>
          <p:spPr>
            <a:xfrm flipV="1">
              <a:off x="5249912" y="4417540"/>
              <a:ext cx="461508" cy="2953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9" name="Straight Connector 628"/>
            <p:cNvCxnSpPr/>
            <p:nvPr/>
          </p:nvCxnSpPr>
          <p:spPr>
            <a:xfrm flipV="1">
              <a:off x="5249912" y="4307171"/>
              <a:ext cx="251258" cy="40571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0" name="Straight Connector 629"/>
            <p:cNvCxnSpPr/>
            <p:nvPr/>
          </p:nvCxnSpPr>
          <p:spPr>
            <a:xfrm>
              <a:off x="5249912" y="5074350"/>
              <a:ext cx="253457" cy="4026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1" name="Straight Connector 630"/>
            <p:cNvCxnSpPr/>
            <p:nvPr/>
          </p:nvCxnSpPr>
          <p:spPr>
            <a:xfrm>
              <a:off x="5249912" y="5074350"/>
              <a:ext cx="534930" cy="29243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2" name="Straight Connector 631"/>
            <p:cNvCxnSpPr/>
            <p:nvPr/>
          </p:nvCxnSpPr>
          <p:spPr>
            <a:xfrm flipH="1">
              <a:off x="6283566" y="5074349"/>
              <a:ext cx="245267" cy="4026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3" name="Straight Connector 632"/>
            <p:cNvCxnSpPr/>
            <p:nvPr/>
          </p:nvCxnSpPr>
          <p:spPr>
            <a:xfrm flipH="1">
              <a:off x="6055687" y="5074349"/>
              <a:ext cx="473145" cy="25753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7" name="Straight Connector 636"/>
            <p:cNvCxnSpPr/>
            <p:nvPr/>
          </p:nvCxnSpPr>
          <p:spPr>
            <a:xfrm>
              <a:off x="6522361" y="4697128"/>
              <a:ext cx="6673" cy="3765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8" name="Straight Connector 637"/>
            <p:cNvCxnSpPr/>
            <p:nvPr/>
          </p:nvCxnSpPr>
          <p:spPr>
            <a:xfrm>
              <a:off x="6881779" y="4697128"/>
              <a:ext cx="6673" cy="3765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9" name="Straight Connector 638"/>
            <p:cNvCxnSpPr/>
            <p:nvPr/>
          </p:nvCxnSpPr>
          <p:spPr>
            <a:xfrm rot="5400000">
              <a:off x="6699484" y="4510930"/>
              <a:ext cx="6673" cy="3765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0" name="Straight Connector 639"/>
            <p:cNvCxnSpPr/>
            <p:nvPr/>
          </p:nvCxnSpPr>
          <p:spPr>
            <a:xfrm rot="5400000">
              <a:off x="6708592" y="4882756"/>
              <a:ext cx="6673" cy="3765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1" name="Straight Connector 640"/>
            <p:cNvCxnSpPr/>
            <p:nvPr/>
          </p:nvCxnSpPr>
          <p:spPr>
            <a:xfrm>
              <a:off x="6529034" y="4702522"/>
              <a:ext cx="352745" cy="3651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2" name="Straight Connector 641"/>
            <p:cNvCxnSpPr/>
            <p:nvPr/>
          </p:nvCxnSpPr>
          <p:spPr>
            <a:xfrm flipH="1">
              <a:off x="6536830" y="4694568"/>
              <a:ext cx="351622" cy="3797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4" name="Straight Connector 643"/>
            <p:cNvCxnSpPr/>
            <p:nvPr/>
          </p:nvCxnSpPr>
          <p:spPr>
            <a:xfrm>
              <a:off x="4892500" y="4705082"/>
              <a:ext cx="6673" cy="3765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5" name="Straight Connector 644"/>
            <p:cNvCxnSpPr/>
            <p:nvPr/>
          </p:nvCxnSpPr>
          <p:spPr>
            <a:xfrm>
              <a:off x="5251918" y="4705082"/>
              <a:ext cx="6673" cy="3765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6" name="Straight Connector 645"/>
            <p:cNvCxnSpPr/>
            <p:nvPr/>
          </p:nvCxnSpPr>
          <p:spPr>
            <a:xfrm rot="5400000">
              <a:off x="5069623" y="4518884"/>
              <a:ext cx="6673" cy="3765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7" name="Straight Connector 646"/>
            <p:cNvCxnSpPr/>
            <p:nvPr/>
          </p:nvCxnSpPr>
          <p:spPr>
            <a:xfrm rot="5400000">
              <a:off x="5078731" y="4890710"/>
              <a:ext cx="6673" cy="3765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8" name="Straight Connector 647"/>
            <p:cNvCxnSpPr/>
            <p:nvPr/>
          </p:nvCxnSpPr>
          <p:spPr>
            <a:xfrm>
              <a:off x="4899173" y="4710476"/>
              <a:ext cx="352745" cy="3651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9" name="Straight Connector 648"/>
            <p:cNvCxnSpPr/>
            <p:nvPr/>
          </p:nvCxnSpPr>
          <p:spPr>
            <a:xfrm flipH="1">
              <a:off x="4906969" y="4702522"/>
              <a:ext cx="351622" cy="3797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0" name="Straight Connector 649"/>
            <p:cNvCxnSpPr/>
            <p:nvPr/>
          </p:nvCxnSpPr>
          <p:spPr>
            <a:xfrm flipH="1" flipV="1">
              <a:off x="1324096" y="4303607"/>
              <a:ext cx="303940" cy="4243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1" name="Straight Connector 650"/>
            <p:cNvCxnSpPr/>
            <p:nvPr/>
          </p:nvCxnSpPr>
          <p:spPr>
            <a:xfrm flipH="1">
              <a:off x="1262177" y="5087177"/>
              <a:ext cx="379294" cy="3638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2" name="Oval 651"/>
            <p:cNvSpPr/>
            <p:nvPr/>
          </p:nvSpPr>
          <p:spPr>
            <a:xfrm flipH="1">
              <a:off x="7098484" y="4086044"/>
              <a:ext cx="895260" cy="404998"/>
            </a:xfrm>
            <a:prstGeom prst="ellipse">
              <a:avLst/>
            </a:prstGeom>
            <a:solidFill>
              <a:srgbClr val="00B0F0">
                <a:alpha val="25098"/>
              </a:srgb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653" name="Straight Connector 652"/>
            <p:cNvCxnSpPr/>
            <p:nvPr/>
          </p:nvCxnSpPr>
          <p:spPr>
            <a:xfrm>
              <a:off x="6888522" y="5055722"/>
              <a:ext cx="401842" cy="3638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4" name="Oval 653"/>
            <p:cNvSpPr/>
            <p:nvPr/>
          </p:nvSpPr>
          <p:spPr>
            <a:xfrm flipH="1">
              <a:off x="7090832" y="5258069"/>
              <a:ext cx="895260" cy="404998"/>
            </a:xfrm>
            <a:prstGeom prst="ellipse">
              <a:avLst/>
            </a:prstGeom>
            <a:solidFill>
              <a:srgbClr val="00B0F0">
                <a:alpha val="25098"/>
              </a:srgbClr>
            </a:solidFill>
            <a:ln w="952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655" name="Straight Connector 654"/>
            <p:cNvCxnSpPr/>
            <p:nvPr/>
          </p:nvCxnSpPr>
          <p:spPr>
            <a:xfrm flipH="1" flipV="1">
              <a:off x="1133338" y="4470415"/>
              <a:ext cx="494698" cy="25753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6" name="Straight Connector 655"/>
            <p:cNvCxnSpPr/>
            <p:nvPr/>
          </p:nvCxnSpPr>
          <p:spPr>
            <a:xfrm flipH="1" flipV="1">
              <a:off x="1239037" y="4377877"/>
              <a:ext cx="389000" cy="35007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7" name="Straight Connector 656"/>
            <p:cNvCxnSpPr/>
            <p:nvPr/>
          </p:nvCxnSpPr>
          <p:spPr>
            <a:xfrm flipV="1">
              <a:off x="6888522" y="4295576"/>
              <a:ext cx="362638" cy="39868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8" name="Straight Connector 657"/>
            <p:cNvCxnSpPr/>
            <p:nvPr/>
          </p:nvCxnSpPr>
          <p:spPr>
            <a:xfrm flipV="1">
              <a:off x="6888522" y="4398912"/>
              <a:ext cx="461508" cy="2953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9" name="Straight Connector 658"/>
            <p:cNvCxnSpPr/>
            <p:nvPr/>
          </p:nvCxnSpPr>
          <p:spPr>
            <a:xfrm flipV="1">
              <a:off x="6888522" y="4288543"/>
              <a:ext cx="251258" cy="40571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0" name="Straight Connector 659"/>
            <p:cNvCxnSpPr/>
            <p:nvPr/>
          </p:nvCxnSpPr>
          <p:spPr>
            <a:xfrm>
              <a:off x="6888522" y="5055722"/>
              <a:ext cx="253457" cy="4026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1" name="Straight Connector 660"/>
            <p:cNvCxnSpPr/>
            <p:nvPr/>
          </p:nvCxnSpPr>
          <p:spPr>
            <a:xfrm>
              <a:off x="6888522" y="5055722"/>
              <a:ext cx="534930" cy="29243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2" name="Straight Connector 661"/>
            <p:cNvCxnSpPr/>
            <p:nvPr/>
          </p:nvCxnSpPr>
          <p:spPr>
            <a:xfrm flipH="1">
              <a:off x="1396203" y="5087177"/>
              <a:ext cx="245267" cy="4026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3" name="Straight Connector 662"/>
            <p:cNvCxnSpPr/>
            <p:nvPr/>
          </p:nvCxnSpPr>
          <p:spPr>
            <a:xfrm flipH="1">
              <a:off x="1168324" y="5087177"/>
              <a:ext cx="473145" cy="25753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2" name="Group 671"/>
          <p:cNvGrpSpPr/>
          <p:nvPr/>
        </p:nvGrpSpPr>
        <p:grpSpPr>
          <a:xfrm>
            <a:off x="8390689" y="4708237"/>
            <a:ext cx="1278922" cy="607346"/>
            <a:chOff x="8081078" y="5844265"/>
            <a:chExt cx="1278922" cy="607346"/>
          </a:xfrm>
        </p:grpSpPr>
        <p:cxnSp>
          <p:nvCxnSpPr>
            <p:cNvPr id="665" name="Straight Connector 664"/>
            <p:cNvCxnSpPr/>
            <p:nvPr/>
          </p:nvCxnSpPr>
          <p:spPr>
            <a:xfrm flipH="1">
              <a:off x="8980706" y="5844265"/>
              <a:ext cx="379294" cy="3638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6" name="Straight Connector 665"/>
            <p:cNvCxnSpPr/>
            <p:nvPr/>
          </p:nvCxnSpPr>
          <p:spPr>
            <a:xfrm>
              <a:off x="8081078" y="5844266"/>
              <a:ext cx="401842" cy="3638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7" name="Oval 666"/>
            <p:cNvSpPr/>
            <p:nvPr/>
          </p:nvSpPr>
          <p:spPr>
            <a:xfrm flipH="1">
              <a:off x="8283388" y="6046613"/>
              <a:ext cx="895260" cy="404998"/>
            </a:xfrm>
            <a:prstGeom prst="ellipse">
              <a:avLst/>
            </a:prstGeom>
            <a:solidFill>
              <a:srgbClr val="00B0F0">
                <a:alpha val="25098"/>
              </a:srgbClr>
            </a:solidFill>
            <a:ln w="952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668" name="Straight Connector 667"/>
            <p:cNvCxnSpPr/>
            <p:nvPr/>
          </p:nvCxnSpPr>
          <p:spPr>
            <a:xfrm>
              <a:off x="8081078" y="5844266"/>
              <a:ext cx="253457" cy="4026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9" name="Straight Connector 668"/>
            <p:cNvCxnSpPr/>
            <p:nvPr/>
          </p:nvCxnSpPr>
          <p:spPr>
            <a:xfrm>
              <a:off x="8081078" y="5844266"/>
              <a:ext cx="534930" cy="29243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0" name="Straight Connector 669"/>
            <p:cNvCxnSpPr/>
            <p:nvPr/>
          </p:nvCxnSpPr>
          <p:spPr>
            <a:xfrm flipH="1">
              <a:off x="9114732" y="5844265"/>
              <a:ext cx="245267" cy="4026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1" name="Straight Connector 670"/>
            <p:cNvCxnSpPr/>
            <p:nvPr/>
          </p:nvCxnSpPr>
          <p:spPr>
            <a:xfrm flipH="1">
              <a:off x="8886853" y="5844265"/>
              <a:ext cx="473145" cy="25753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3" name="Group 672"/>
          <p:cNvGrpSpPr/>
          <p:nvPr/>
        </p:nvGrpSpPr>
        <p:grpSpPr>
          <a:xfrm>
            <a:off x="8390687" y="5796673"/>
            <a:ext cx="1278922" cy="607346"/>
            <a:chOff x="8081078" y="5844265"/>
            <a:chExt cx="1278922" cy="607346"/>
          </a:xfrm>
        </p:grpSpPr>
        <p:cxnSp>
          <p:nvCxnSpPr>
            <p:cNvPr id="674" name="Straight Connector 673"/>
            <p:cNvCxnSpPr/>
            <p:nvPr/>
          </p:nvCxnSpPr>
          <p:spPr>
            <a:xfrm flipH="1">
              <a:off x="8980706" y="5844265"/>
              <a:ext cx="379294" cy="363871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5" name="Straight Connector 674"/>
            <p:cNvCxnSpPr/>
            <p:nvPr/>
          </p:nvCxnSpPr>
          <p:spPr>
            <a:xfrm>
              <a:off x="8081078" y="5844266"/>
              <a:ext cx="401842" cy="36387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6" name="Oval 675"/>
            <p:cNvSpPr/>
            <p:nvPr/>
          </p:nvSpPr>
          <p:spPr>
            <a:xfrm flipH="1">
              <a:off x="8283388" y="6046613"/>
              <a:ext cx="895260" cy="404998"/>
            </a:xfrm>
            <a:prstGeom prst="ellipse">
              <a:avLst/>
            </a:prstGeom>
            <a:solidFill>
              <a:srgbClr val="00B0F0">
                <a:alpha val="25098"/>
              </a:srgbClr>
            </a:solidFill>
            <a:ln w="31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677" name="Straight Connector 676"/>
            <p:cNvCxnSpPr/>
            <p:nvPr/>
          </p:nvCxnSpPr>
          <p:spPr>
            <a:xfrm>
              <a:off x="8081078" y="5844266"/>
              <a:ext cx="253457" cy="40265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8" name="Straight Connector 677"/>
            <p:cNvCxnSpPr/>
            <p:nvPr/>
          </p:nvCxnSpPr>
          <p:spPr>
            <a:xfrm>
              <a:off x="8081078" y="5844266"/>
              <a:ext cx="534930" cy="29243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9" name="Straight Connector 678"/>
            <p:cNvCxnSpPr/>
            <p:nvPr/>
          </p:nvCxnSpPr>
          <p:spPr>
            <a:xfrm flipH="1">
              <a:off x="9114732" y="5844265"/>
              <a:ext cx="245267" cy="40265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0" name="Straight Connector 679"/>
            <p:cNvCxnSpPr/>
            <p:nvPr/>
          </p:nvCxnSpPr>
          <p:spPr>
            <a:xfrm flipH="1">
              <a:off x="8886853" y="5844265"/>
              <a:ext cx="473145" cy="25753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2" name="TextBox 681"/>
          <p:cNvSpPr txBox="1"/>
          <p:nvPr/>
        </p:nvSpPr>
        <p:spPr>
          <a:xfrm>
            <a:off x="1633754" y="6034687"/>
            <a:ext cx="5124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3</a:t>
            </a:r>
            <a:r>
              <a:rPr lang="en-AU" dirty="0" smtClean="0"/>
              <a:t> Hamilton cycles: </a:t>
            </a:r>
            <a:r>
              <a:rPr lang="en-AU" dirty="0" smtClean="0">
                <a:solidFill>
                  <a:srgbClr val="FF0000"/>
                </a:solidFill>
              </a:rPr>
              <a:t>RED   </a:t>
            </a:r>
            <a:r>
              <a:rPr lang="en-AU" dirty="0" smtClean="0">
                <a:solidFill>
                  <a:srgbClr val="00B0F0"/>
                </a:solidFill>
              </a:rPr>
              <a:t>BLUE </a:t>
            </a:r>
            <a:r>
              <a:rPr lang="en-AU" dirty="0" smtClean="0">
                <a:solidFill>
                  <a:srgbClr val="00B050"/>
                </a:solidFill>
              </a:rPr>
              <a:t>  GREEN  </a:t>
            </a:r>
            <a:endParaRPr lang="en-AU" dirty="0">
              <a:solidFill>
                <a:srgbClr val="7030A0"/>
              </a:solidFill>
            </a:endParaRPr>
          </a:p>
        </p:txBody>
      </p:sp>
      <p:grpSp>
        <p:nvGrpSpPr>
          <p:cNvPr id="687" name="Group 686"/>
          <p:cNvGrpSpPr/>
          <p:nvPr/>
        </p:nvGrpSpPr>
        <p:grpSpPr>
          <a:xfrm>
            <a:off x="8390689" y="4705547"/>
            <a:ext cx="534930" cy="363870"/>
            <a:chOff x="9228800" y="5055723"/>
            <a:chExt cx="534930" cy="363870"/>
          </a:xfrm>
        </p:grpSpPr>
        <p:cxnSp>
          <p:nvCxnSpPr>
            <p:cNvPr id="683" name="Straight Connector 682"/>
            <p:cNvCxnSpPr/>
            <p:nvPr/>
          </p:nvCxnSpPr>
          <p:spPr>
            <a:xfrm>
              <a:off x="9228800" y="5055723"/>
              <a:ext cx="401842" cy="36387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4" name="Straight Connector 683"/>
            <p:cNvCxnSpPr/>
            <p:nvPr/>
          </p:nvCxnSpPr>
          <p:spPr>
            <a:xfrm>
              <a:off x="9228800" y="5055723"/>
              <a:ext cx="534930" cy="29243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8" name="Group 687"/>
          <p:cNvGrpSpPr/>
          <p:nvPr/>
        </p:nvGrpSpPr>
        <p:grpSpPr>
          <a:xfrm>
            <a:off x="9205201" y="4705547"/>
            <a:ext cx="473146" cy="402656"/>
            <a:chOff x="10034575" y="5055722"/>
            <a:chExt cx="473146" cy="402656"/>
          </a:xfrm>
        </p:grpSpPr>
        <p:cxnSp>
          <p:nvCxnSpPr>
            <p:cNvPr id="685" name="Straight Connector 684"/>
            <p:cNvCxnSpPr/>
            <p:nvPr/>
          </p:nvCxnSpPr>
          <p:spPr>
            <a:xfrm flipH="1">
              <a:off x="10262454" y="5055722"/>
              <a:ext cx="245267" cy="40265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6" name="Straight Connector 685"/>
            <p:cNvCxnSpPr/>
            <p:nvPr/>
          </p:nvCxnSpPr>
          <p:spPr>
            <a:xfrm flipH="1">
              <a:off x="10034575" y="5055722"/>
              <a:ext cx="473145" cy="25753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4" name="Group 663"/>
          <p:cNvGrpSpPr/>
          <p:nvPr/>
        </p:nvGrpSpPr>
        <p:grpSpPr>
          <a:xfrm>
            <a:off x="1281930" y="4633851"/>
            <a:ext cx="4711170" cy="608705"/>
            <a:chOff x="1902550" y="4609115"/>
            <a:chExt cx="4711170" cy="608705"/>
          </a:xfrm>
        </p:grpSpPr>
        <p:sp>
          <p:nvSpPr>
            <p:cNvPr id="519" name="Oval 518"/>
            <p:cNvSpPr/>
            <p:nvPr/>
          </p:nvSpPr>
          <p:spPr>
            <a:xfrm>
              <a:off x="3189122" y="4642360"/>
              <a:ext cx="158197" cy="57546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04" name="Oval 603"/>
            <p:cNvSpPr/>
            <p:nvPr/>
          </p:nvSpPr>
          <p:spPr>
            <a:xfrm>
              <a:off x="1902550" y="4635169"/>
              <a:ext cx="158197" cy="57546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34" name="Oval 633"/>
            <p:cNvSpPr/>
            <p:nvPr/>
          </p:nvSpPr>
          <p:spPr>
            <a:xfrm>
              <a:off x="5178966" y="4609115"/>
              <a:ext cx="158197" cy="57546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35" name="Oval 634"/>
            <p:cNvSpPr/>
            <p:nvPr/>
          </p:nvSpPr>
          <p:spPr>
            <a:xfrm>
              <a:off x="6455523" y="4624885"/>
              <a:ext cx="158197" cy="57546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691" name="Group 690"/>
          <p:cNvGrpSpPr/>
          <p:nvPr/>
        </p:nvGrpSpPr>
        <p:grpSpPr>
          <a:xfrm>
            <a:off x="2643101" y="4711790"/>
            <a:ext cx="3264717" cy="411003"/>
            <a:chOff x="3263721" y="4687054"/>
            <a:chExt cx="3264717" cy="411003"/>
          </a:xfrm>
        </p:grpSpPr>
        <p:cxnSp>
          <p:nvCxnSpPr>
            <p:cNvPr id="689" name="Straight Connector 688"/>
            <p:cNvCxnSpPr/>
            <p:nvPr/>
          </p:nvCxnSpPr>
          <p:spPr>
            <a:xfrm>
              <a:off x="3263721" y="4721547"/>
              <a:ext cx="6673" cy="37651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0" name="Straight Connector 689"/>
            <p:cNvCxnSpPr/>
            <p:nvPr/>
          </p:nvCxnSpPr>
          <p:spPr>
            <a:xfrm>
              <a:off x="6521765" y="4687054"/>
              <a:ext cx="6673" cy="37651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6" name="Group 695"/>
          <p:cNvGrpSpPr/>
          <p:nvPr/>
        </p:nvGrpSpPr>
        <p:grpSpPr>
          <a:xfrm>
            <a:off x="2249573" y="4310039"/>
            <a:ext cx="3655400" cy="1167152"/>
            <a:chOff x="3025833" y="4440943"/>
            <a:chExt cx="3655400" cy="1167152"/>
          </a:xfrm>
        </p:grpSpPr>
        <p:cxnSp>
          <p:nvCxnSpPr>
            <p:cNvPr id="692" name="Straight Connector 691"/>
            <p:cNvCxnSpPr/>
            <p:nvPr/>
          </p:nvCxnSpPr>
          <p:spPr>
            <a:xfrm flipH="1">
              <a:off x="3035539" y="5244224"/>
              <a:ext cx="379294" cy="36387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3" name="Straight Connector 692"/>
            <p:cNvCxnSpPr/>
            <p:nvPr/>
          </p:nvCxnSpPr>
          <p:spPr>
            <a:xfrm flipH="1" flipV="1">
              <a:off x="3025833" y="4532688"/>
              <a:ext cx="389000" cy="3500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4" name="Straight Connector 693"/>
            <p:cNvCxnSpPr/>
            <p:nvPr/>
          </p:nvCxnSpPr>
          <p:spPr>
            <a:xfrm flipH="1" flipV="1">
              <a:off x="6377293" y="4440943"/>
              <a:ext cx="303940" cy="42434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5" name="Straight Connector 694"/>
            <p:cNvCxnSpPr/>
            <p:nvPr/>
          </p:nvCxnSpPr>
          <p:spPr>
            <a:xfrm flipH="1">
              <a:off x="6208087" y="5226749"/>
              <a:ext cx="473145" cy="25753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97" name="TextBox 696"/>
              <p:cNvSpPr txBox="1"/>
              <p:nvPr/>
            </p:nvSpPr>
            <p:spPr>
              <a:xfrm>
                <a:off x="7412117" y="773432"/>
                <a:ext cx="459454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For all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≥3</m:t>
                    </m:r>
                  </m:oMath>
                </a14:m>
                <a:r>
                  <a:rPr lang="en-AU" dirty="0" smtClean="0"/>
                  <a:t> there exists a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AU" dirty="0" smtClean="0"/>
                  <a:t>-regular graph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AU" dirty="0" smtClean="0"/>
                  <a:t> such that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dirty="0" smtClean="0"/>
                  <a:t> is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2(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AU" dirty="0" smtClean="0"/>
                  <a:t>-edge connected but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dirty="0" smtClean="0"/>
                  <a:t> does not have a Hamilton decomposition.</a:t>
                </a:r>
                <a:endParaRPr lang="en-AU" dirty="0"/>
              </a:p>
            </p:txBody>
          </p:sp>
        </mc:Choice>
        <mc:Fallback xmlns="">
          <p:sp>
            <p:nvSpPr>
              <p:cNvPr id="697" name="TextBox 6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117" y="773432"/>
                <a:ext cx="4594541" cy="923330"/>
              </a:xfrm>
              <a:prstGeom prst="rect">
                <a:avLst/>
              </a:prstGeom>
              <a:blipFill>
                <a:blip r:embed="rId3"/>
                <a:stretch>
                  <a:fillRect l="-1194" t="-3974" r="-1857" b="-993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2820898" y="5233427"/>
            <a:ext cx="3275608" cy="490479"/>
            <a:chOff x="2820898" y="5233427"/>
            <a:chExt cx="3275608" cy="490479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2820898" y="5252055"/>
              <a:ext cx="0" cy="471851"/>
            </a:xfrm>
            <a:prstGeom prst="straightConnector1">
              <a:avLst/>
            </a:prstGeom>
            <a:ln w="57150">
              <a:solidFill>
                <a:srgbClr val="FF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Arrow Connector 329"/>
            <p:cNvCxnSpPr/>
            <p:nvPr/>
          </p:nvCxnSpPr>
          <p:spPr>
            <a:xfrm flipV="1">
              <a:off x="6096506" y="5233427"/>
              <a:ext cx="0" cy="471851"/>
            </a:xfrm>
            <a:prstGeom prst="straightConnector1">
              <a:avLst/>
            </a:prstGeom>
            <a:ln w="57150">
              <a:solidFill>
                <a:srgbClr val="FF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0628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2" grpId="0"/>
      <p:bldP spid="6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6026" y="78199"/>
            <a:ext cx="6796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FF0000"/>
                </a:solidFill>
              </a:rPr>
              <a:t>Hamilton decompositions of Cayley graphs</a:t>
            </a:r>
            <a:endParaRPr lang="en-AU" sz="2400" dirty="0">
              <a:solidFill>
                <a:srgbClr val="FF0000"/>
              </a:solidFill>
            </a:endParaRPr>
          </a:p>
        </p:txBody>
      </p:sp>
      <p:sp>
        <p:nvSpPr>
          <p:cNvPr id="369" name="TextBox 368"/>
          <p:cNvSpPr txBox="1"/>
          <p:nvPr/>
        </p:nvSpPr>
        <p:spPr>
          <a:xfrm>
            <a:off x="350196" y="643624"/>
            <a:ext cx="9610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Conjecture: Connected Cayley graphs on finite abelian groups have Hamilton decompositions. </a:t>
            </a:r>
          </a:p>
          <a:p>
            <a:pPr algn="r"/>
            <a:r>
              <a:rPr lang="en-AU" dirty="0" smtClean="0"/>
              <a:t>(</a:t>
            </a:r>
            <a:r>
              <a:rPr lang="en-AU" dirty="0" err="1" smtClean="0"/>
              <a:t>Alspach</a:t>
            </a:r>
            <a:r>
              <a:rPr lang="en-AU" dirty="0" smtClean="0"/>
              <a:t> 1984)</a:t>
            </a:r>
            <a:endParaRPr lang="en-AU" dirty="0"/>
          </a:p>
        </p:txBody>
      </p:sp>
      <p:cxnSp>
        <p:nvCxnSpPr>
          <p:cNvPr id="371" name="Straight Connector 370"/>
          <p:cNvCxnSpPr/>
          <p:nvPr/>
        </p:nvCxnSpPr>
        <p:spPr>
          <a:xfrm>
            <a:off x="4234778" y="946826"/>
            <a:ext cx="49286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Straight Connector 371"/>
          <p:cNvCxnSpPr/>
          <p:nvPr/>
        </p:nvCxnSpPr>
        <p:spPr>
          <a:xfrm>
            <a:off x="4779527" y="946826"/>
            <a:ext cx="66796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" name="TextBox 378"/>
          <p:cNvSpPr txBox="1"/>
          <p:nvPr/>
        </p:nvSpPr>
        <p:spPr>
          <a:xfrm>
            <a:off x="350196" y="2790985"/>
            <a:ext cx="8151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 conjecture holds if </a:t>
            </a:r>
            <a:r>
              <a:rPr lang="en-AU" dirty="0"/>
              <a:t>the </a:t>
            </a:r>
            <a:r>
              <a:rPr lang="en-AU" dirty="0" smtClean="0"/>
              <a:t>connection set</a:t>
            </a:r>
            <a:r>
              <a:rPr lang="en-AU" i="1" dirty="0" smtClean="0"/>
              <a:t> </a:t>
            </a:r>
            <a:r>
              <a:rPr lang="en-AU" dirty="0"/>
              <a:t>is a </a:t>
            </a:r>
            <a:r>
              <a:rPr lang="en-AU" i="1" dirty="0"/>
              <a:t>minimal Cayley generating </a:t>
            </a:r>
            <a:r>
              <a:rPr lang="en-AU" i="1" dirty="0" smtClean="0"/>
              <a:t>set</a:t>
            </a:r>
            <a:r>
              <a:rPr lang="en-AU" dirty="0" smtClean="0"/>
              <a:t>.</a:t>
            </a:r>
          </a:p>
          <a:p>
            <a:pPr algn="r"/>
            <a:r>
              <a:rPr lang="en-AU" dirty="0" smtClean="0"/>
              <a:t>Liu 1994-2003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0" name="TextBox 379"/>
              <p:cNvSpPr txBox="1"/>
              <p:nvPr/>
            </p:nvSpPr>
            <p:spPr>
              <a:xfrm>
                <a:off x="350196" y="1316158"/>
                <a:ext cx="793128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The conjecture holds for degree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≤5</m:t>
                    </m:r>
                  </m:oMath>
                </a14:m>
                <a:r>
                  <a:rPr lang="en-AU" dirty="0" smtClean="0"/>
                  <a:t>.</a:t>
                </a:r>
              </a:p>
              <a:p>
                <a:pPr algn="r"/>
                <a:r>
                  <a:rPr lang="en-AU" dirty="0" err="1" smtClean="0"/>
                  <a:t>Bermond</a:t>
                </a:r>
                <a:r>
                  <a:rPr lang="en-AU" dirty="0" smtClean="0"/>
                  <a:t>, Favaron, </a:t>
                </a:r>
                <a:r>
                  <a:rPr lang="en-AU" dirty="0" err="1" smtClean="0"/>
                  <a:t>Maheo</a:t>
                </a:r>
                <a:r>
                  <a:rPr lang="en-AU" dirty="0" smtClean="0"/>
                  <a:t>, 1989</a:t>
                </a:r>
              </a:p>
              <a:p>
                <a:r>
                  <a:rPr lang="en-AU" dirty="0" smtClean="0"/>
                  <a:t>and in lots of cases when degree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AU" dirty="0" smtClean="0"/>
                  <a:t>.</a:t>
                </a:r>
              </a:p>
              <a:p>
                <a:pPr algn="r"/>
                <a:r>
                  <a:rPr lang="en-AU" dirty="0" smtClean="0"/>
                  <a:t>Dean,</a:t>
                </a:r>
                <a:r>
                  <a:rPr lang="en-AU" dirty="0"/>
                  <a:t> </a:t>
                </a:r>
                <a:r>
                  <a:rPr lang="en-AU" dirty="0" err="1"/>
                  <a:t>Kreher</a:t>
                </a:r>
                <a:r>
                  <a:rPr lang="en-AU" dirty="0" smtClean="0"/>
                  <a:t>, Liu, </a:t>
                </a:r>
                <a:r>
                  <a:rPr lang="en-AU" dirty="0" err="1" smtClean="0"/>
                  <a:t>Westlund</a:t>
                </a:r>
                <a:r>
                  <a:rPr lang="en-AU" dirty="0" smtClean="0"/>
                  <a:t> 2007-2009</a:t>
                </a:r>
                <a:endParaRPr lang="en-AU" dirty="0"/>
              </a:p>
            </p:txBody>
          </p:sp>
        </mc:Choice>
        <mc:Fallback xmlns="">
          <p:sp>
            <p:nvSpPr>
              <p:cNvPr id="380" name="TextBox 3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196" y="1316158"/>
                <a:ext cx="7931285" cy="1200329"/>
              </a:xfrm>
              <a:prstGeom prst="rect">
                <a:avLst/>
              </a:prstGeom>
              <a:blipFill>
                <a:blip r:embed="rId2"/>
                <a:stretch>
                  <a:fillRect l="-614" t="-3046" r="-614" b="-710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1" name="TextBox 380"/>
              <p:cNvSpPr txBox="1"/>
              <p:nvPr/>
            </p:nvSpPr>
            <p:spPr>
              <a:xfrm>
                <a:off x="350196" y="3648185"/>
                <a:ext cx="815177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The conjecture holds if </a:t>
                </a:r>
                <a:r>
                  <a:rPr lang="en-AU" dirty="0"/>
                  <a:t>the </a:t>
                </a:r>
                <a:r>
                  <a:rPr lang="en-AU" dirty="0" smtClean="0"/>
                  <a:t>graph has order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dirty="0" smtClean="0"/>
                  <a:t> where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AU" dirty="0" smtClean="0"/>
                  <a:t> is prime.</a:t>
                </a:r>
              </a:p>
              <a:p>
                <a:pPr algn="r"/>
                <a:r>
                  <a:rPr lang="en-AU" dirty="0" err="1" smtClean="0"/>
                  <a:t>Alspach</a:t>
                </a:r>
                <a:r>
                  <a:rPr lang="en-AU" dirty="0" smtClean="0"/>
                  <a:t>, Bryant, </a:t>
                </a:r>
                <a:r>
                  <a:rPr lang="en-AU" dirty="0" err="1" smtClean="0"/>
                  <a:t>Kreher</a:t>
                </a:r>
                <a:r>
                  <a:rPr lang="en-AU" dirty="0" smtClean="0"/>
                  <a:t> 2013</a:t>
                </a:r>
                <a:endParaRPr lang="en-AU" dirty="0"/>
              </a:p>
            </p:txBody>
          </p:sp>
        </mc:Choice>
        <mc:Fallback xmlns="">
          <p:sp>
            <p:nvSpPr>
              <p:cNvPr id="381" name="TextBox 3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196" y="3648185"/>
                <a:ext cx="8151779" cy="646331"/>
              </a:xfrm>
              <a:prstGeom prst="rect">
                <a:avLst/>
              </a:prstGeom>
              <a:blipFill>
                <a:blip r:embed="rId3"/>
                <a:stretch>
                  <a:fillRect l="-598" t="-4717" r="-598" b="-1415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2" name="TextBox 381"/>
          <p:cNvSpPr txBox="1"/>
          <p:nvPr/>
        </p:nvSpPr>
        <p:spPr>
          <a:xfrm>
            <a:off x="350196" y="4857345"/>
            <a:ext cx="10791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There exist connected Cayley graphs on infinite abelian groups that have NO Hamilton decomposition.</a:t>
            </a:r>
            <a:endParaRPr lang="en-AU" dirty="0"/>
          </a:p>
        </p:txBody>
      </p:sp>
      <p:sp>
        <p:nvSpPr>
          <p:cNvPr id="383" name="TextBox 382"/>
          <p:cNvSpPr txBox="1"/>
          <p:nvPr/>
        </p:nvSpPr>
        <p:spPr>
          <a:xfrm>
            <a:off x="350196" y="5397093"/>
            <a:ext cx="10791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There exist connected Cayley graphs on finite non-abelian groups that have NO Hamilton decomposition.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289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" grpId="0"/>
      <p:bldP spid="379" grpId="0"/>
      <p:bldP spid="380" grpId="0"/>
      <p:bldP spid="381" grpId="0"/>
      <p:bldP spid="382" grpId="0"/>
      <p:bldP spid="3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38447" y="649267"/>
                <a:ext cx="115131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Consider the infinite Cayley graph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𝐶𝑎𝑦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ℤ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 ,±</m:t>
                    </m:r>
                    <m:d>
                      <m:dPr>
                        <m:begChr m:val="{"/>
                        <m:endChr m:val="}"/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1,2,3</m:t>
                        </m:r>
                      </m:e>
                    </m:d>
                    <m:r>
                      <a:rPr lang="en-AU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dirty="0" smtClean="0"/>
                  <a:t>.</a:t>
                </a:r>
                <a:endParaRPr lang="en-A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47" y="649267"/>
                <a:ext cx="11513127" cy="369332"/>
              </a:xfrm>
              <a:prstGeom prst="rect">
                <a:avLst/>
              </a:prstGeom>
              <a:blipFill>
                <a:blip r:embed="rId2"/>
                <a:stretch>
                  <a:fillRect l="-477" t="-10000" b="-26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5940632" y="601649"/>
            <a:ext cx="5700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 natural infinite analogue of a Hamilton cycle is a spanning </a:t>
            </a:r>
            <a:r>
              <a:rPr lang="en-AU" i="1" dirty="0" smtClean="0"/>
              <a:t>double ray … </a:t>
            </a:r>
            <a:r>
              <a:rPr lang="en-AU" dirty="0" smtClean="0"/>
              <a:t>spanning connected 2-regular graph</a:t>
            </a:r>
            <a:endParaRPr lang="en-AU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781172" y="2747817"/>
                <a:ext cx="32891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edge cut of size </a:t>
                </a:r>
                <a14:m>
                  <m:oMath xmlns:m="http://schemas.openxmlformats.org/officeDocument/2006/math">
                    <m:r>
                      <a:rPr lang="en-AU" i="1" dirty="0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AU" dirty="0" smtClean="0"/>
                  <a:t> </a:t>
                </a:r>
                <a14:m>
                  <m:oMath xmlns:m="http://schemas.openxmlformats.org/officeDocument/2006/math">
                    <m:r>
                      <a:rPr lang="en-AU" i="1" dirty="0" smtClean="0">
                        <a:latin typeface="Cambria Math" panose="02040503050406030204" pitchFamily="18" charset="0"/>
                      </a:rPr>
                      <m:t>(=1+2+3)</m:t>
                    </m:r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1172" y="2747817"/>
                <a:ext cx="3289167" cy="369332"/>
              </a:xfrm>
              <a:prstGeom prst="rect">
                <a:avLst/>
              </a:prstGeom>
              <a:blipFill>
                <a:blip r:embed="rId3"/>
                <a:stretch>
                  <a:fillRect l="-1481" t="-10000" b="-26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1063238" y="3428018"/>
            <a:ext cx="5850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But any Hamilton cycle crosses the edge cut an odd number of times. Since we need 3 Hamilton cycles, there is no Hamilton decomposition.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35876" y="4483280"/>
                <a:ext cx="111260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OPEN PROBLEM: Does every connected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𝐶𝑎𝑦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ℤ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 , 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dirty="0" smtClean="0"/>
                  <a:t> satisfying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∑</m:t>
                    </m:r>
                    <m:sSup>
                      <m:sSup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AU" b="0" i="1" smtClean="0">
                        <a:latin typeface="Cambria Math" panose="02040503050406030204" pitchFamily="18" charset="0"/>
                      </a:rPr>
                      <m:t>≡</m:t>
                    </m:r>
                    <m:d>
                      <m:dPr>
                        <m:begChr m:val="|"/>
                        <m:endChr m:val="|"/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AU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e>
                    </m:d>
                    <m:r>
                      <a:rPr lang="en-AU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 2)</m:t>
                    </m:r>
                  </m:oMath>
                </a14:m>
                <a:r>
                  <a:rPr lang="en-AU" dirty="0" smtClean="0"/>
                  <a:t> have a Hamilton decomposition ?</a:t>
                </a:r>
                <a:endParaRPr lang="en-AU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876" y="4483280"/>
                <a:ext cx="11126022" cy="369332"/>
              </a:xfrm>
              <a:prstGeom prst="rect">
                <a:avLst/>
              </a:prstGeom>
              <a:blipFill>
                <a:blip r:embed="rId4"/>
                <a:stretch>
                  <a:fillRect l="-438" t="-8197" b="-2459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38292" y="5195799"/>
                <a:ext cx="902524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Yes when 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𝐶𝑎𝑦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ℤ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 , 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dirty="0"/>
                  <a:t> </a:t>
                </a:r>
                <a:r>
                  <a:rPr lang="en-AU" dirty="0" smtClean="0"/>
                  <a:t>is 4-regular graph, when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=±{1,2,…,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AU" dirty="0" smtClean="0"/>
                  <a:t>, and in lots of other cases. </a:t>
                </a:r>
              </a:p>
              <a:p>
                <a:pPr algn="r"/>
                <a:r>
                  <a:rPr lang="en-AU" dirty="0" smtClean="0"/>
                  <a:t>(Bryant, Herke, Maenhaut, Webb 2018) </a:t>
                </a:r>
                <a:endParaRPr lang="en-AU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292" y="5195799"/>
                <a:ext cx="9025247" cy="646331"/>
              </a:xfrm>
              <a:prstGeom prst="rect">
                <a:avLst/>
              </a:prstGeom>
              <a:blipFill>
                <a:blip r:embed="rId5"/>
                <a:stretch>
                  <a:fillRect l="-608" t="-4717" r="-1081" b="-1415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2" name="Group 71"/>
          <p:cNvGrpSpPr/>
          <p:nvPr/>
        </p:nvGrpSpPr>
        <p:grpSpPr>
          <a:xfrm>
            <a:off x="423112" y="1756210"/>
            <a:ext cx="8783217" cy="718478"/>
            <a:chOff x="348908" y="1810971"/>
            <a:chExt cx="8783217" cy="718478"/>
          </a:xfrm>
        </p:grpSpPr>
        <p:grpSp>
          <p:nvGrpSpPr>
            <p:cNvPr id="36" name="Group 35"/>
            <p:cNvGrpSpPr/>
            <p:nvPr/>
          </p:nvGrpSpPr>
          <p:grpSpPr>
            <a:xfrm>
              <a:off x="348908" y="1810971"/>
              <a:ext cx="8783217" cy="718478"/>
              <a:chOff x="2481943" y="2487864"/>
              <a:chExt cx="8731323" cy="718478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3572988" y="2707544"/>
                <a:ext cx="659822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Freeform 30"/>
              <p:cNvSpPr/>
              <p:nvPr/>
            </p:nvSpPr>
            <p:spPr>
              <a:xfrm flipV="1">
                <a:off x="9031176" y="2707544"/>
                <a:ext cx="2182090" cy="498766"/>
              </a:xfrm>
              <a:custGeom>
                <a:avLst/>
                <a:gdLst>
                  <a:gd name="connsiteX0" fmla="*/ 0 w 2161309"/>
                  <a:gd name="connsiteY0" fmla="*/ 492828 h 498766"/>
                  <a:gd name="connsiteX1" fmla="*/ 1068779 w 2161309"/>
                  <a:gd name="connsiteY1" fmla="*/ 2 h 498766"/>
                  <a:gd name="connsiteX2" fmla="*/ 2161309 w 2161309"/>
                  <a:gd name="connsiteY2" fmla="*/ 498766 h 498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61309" h="498766">
                    <a:moveTo>
                      <a:pt x="0" y="492828"/>
                    </a:moveTo>
                    <a:cubicBezTo>
                      <a:pt x="354280" y="245920"/>
                      <a:pt x="708561" y="-988"/>
                      <a:pt x="1068779" y="2"/>
                    </a:cubicBezTo>
                    <a:cubicBezTo>
                      <a:pt x="1428997" y="992"/>
                      <a:pt x="1795153" y="249879"/>
                      <a:pt x="2161309" y="498766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" name="Freeform 2"/>
              <p:cNvSpPr/>
              <p:nvPr/>
            </p:nvSpPr>
            <p:spPr>
              <a:xfrm>
                <a:off x="2481943" y="2487878"/>
                <a:ext cx="1454727" cy="219696"/>
              </a:xfrm>
              <a:custGeom>
                <a:avLst/>
                <a:gdLst>
                  <a:gd name="connsiteX0" fmla="*/ 0 w 1454727"/>
                  <a:gd name="connsiteY0" fmla="*/ 219696 h 219696"/>
                  <a:gd name="connsiteX1" fmla="*/ 742208 w 1454727"/>
                  <a:gd name="connsiteY1" fmla="*/ 3 h 219696"/>
                  <a:gd name="connsiteX2" fmla="*/ 1454727 w 1454727"/>
                  <a:gd name="connsiteY2" fmla="*/ 213758 h 219696"/>
                  <a:gd name="connsiteX3" fmla="*/ 1454727 w 1454727"/>
                  <a:gd name="connsiteY3" fmla="*/ 213758 h 219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54727" h="219696">
                    <a:moveTo>
                      <a:pt x="0" y="219696"/>
                    </a:moveTo>
                    <a:cubicBezTo>
                      <a:pt x="249877" y="110344"/>
                      <a:pt x="499754" y="993"/>
                      <a:pt x="742208" y="3"/>
                    </a:cubicBezTo>
                    <a:cubicBezTo>
                      <a:pt x="984662" y="-987"/>
                      <a:pt x="1454727" y="213758"/>
                      <a:pt x="1454727" y="213758"/>
                    </a:cubicBezTo>
                    <a:lnTo>
                      <a:pt x="1454727" y="213758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" name="Freeform 3"/>
              <p:cNvSpPr/>
              <p:nvPr/>
            </p:nvSpPr>
            <p:spPr>
              <a:xfrm flipV="1">
                <a:off x="2481943" y="2707574"/>
                <a:ext cx="2182090" cy="498766"/>
              </a:xfrm>
              <a:custGeom>
                <a:avLst/>
                <a:gdLst>
                  <a:gd name="connsiteX0" fmla="*/ 0 w 2161309"/>
                  <a:gd name="connsiteY0" fmla="*/ 492828 h 498766"/>
                  <a:gd name="connsiteX1" fmla="*/ 1068779 w 2161309"/>
                  <a:gd name="connsiteY1" fmla="*/ 2 h 498766"/>
                  <a:gd name="connsiteX2" fmla="*/ 2161309 w 2161309"/>
                  <a:gd name="connsiteY2" fmla="*/ 498766 h 498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61309" h="498766">
                    <a:moveTo>
                      <a:pt x="0" y="492828"/>
                    </a:moveTo>
                    <a:cubicBezTo>
                      <a:pt x="354280" y="245920"/>
                      <a:pt x="708561" y="-988"/>
                      <a:pt x="1068779" y="2"/>
                    </a:cubicBezTo>
                    <a:cubicBezTo>
                      <a:pt x="1428997" y="992"/>
                      <a:pt x="1795153" y="249879"/>
                      <a:pt x="2161309" y="498766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3209306" y="2487878"/>
                <a:ext cx="1454727" cy="219696"/>
              </a:xfrm>
              <a:custGeom>
                <a:avLst/>
                <a:gdLst>
                  <a:gd name="connsiteX0" fmla="*/ 0 w 1454727"/>
                  <a:gd name="connsiteY0" fmla="*/ 219696 h 219696"/>
                  <a:gd name="connsiteX1" fmla="*/ 742208 w 1454727"/>
                  <a:gd name="connsiteY1" fmla="*/ 3 h 219696"/>
                  <a:gd name="connsiteX2" fmla="*/ 1454727 w 1454727"/>
                  <a:gd name="connsiteY2" fmla="*/ 213758 h 219696"/>
                  <a:gd name="connsiteX3" fmla="*/ 1454727 w 1454727"/>
                  <a:gd name="connsiteY3" fmla="*/ 213758 h 219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54727" h="219696">
                    <a:moveTo>
                      <a:pt x="0" y="219696"/>
                    </a:moveTo>
                    <a:cubicBezTo>
                      <a:pt x="249877" y="110344"/>
                      <a:pt x="499754" y="993"/>
                      <a:pt x="742208" y="3"/>
                    </a:cubicBezTo>
                    <a:cubicBezTo>
                      <a:pt x="984662" y="-987"/>
                      <a:pt x="1454727" y="213758"/>
                      <a:pt x="1454727" y="213758"/>
                    </a:cubicBezTo>
                    <a:lnTo>
                      <a:pt x="1454727" y="213758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9" name="Freeform 8"/>
              <p:cNvSpPr/>
              <p:nvPr/>
            </p:nvSpPr>
            <p:spPr>
              <a:xfrm flipV="1">
                <a:off x="3209306" y="2707576"/>
                <a:ext cx="2182090" cy="498766"/>
              </a:xfrm>
              <a:custGeom>
                <a:avLst/>
                <a:gdLst>
                  <a:gd name="connsiteX0" fmla="*/ 0 w 2161309"/>
                  <a:gd name="connsiteY0" fmla="*/ 492828 h 498766"/>
                  <a:gd name="connsiteX1" fmla="*/ 1068779 w 2161309"/>
                  <a:gd name="connsiteY1" fmla="*/ 2 h 498766"/>
                  <a:gd name="connsiteX2" fmla="*/ 2161309 w 2161309"/>
                  <a:gd name="connsiteY2" fmla="*/ 498766 h 498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61309" h="498766">
                    <a:moveTo>
                      <a:pt x="0" y="492828"/>
                    </a:moveTo>
                    <a:cubicBezTo>
                      <a:pt x="354280" y="245920"/>
                      <a:pt x="708561" y="-988"/>
                      <a:pt x="1068779" y="2"/>
                    </a:cubicBezTo>
                    <a:cubicBezTo>
                      <a:pt x="1428997" y="992"/>
                      <a:pt x="1795153" y="249879"/>
                      <a:pt x="2161309" y="498766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3936670" y="2487874"/>
                <a:ext cx="1454727" cy="219696"/>
              </a:xfrm>
              <a:custGeom>
                <a:avLst/>
                <a:gdLst>
                  <a:gd name="connsiteX0" fmla="*/ 0 w 1454727"/>
                  <a:gd name="connsiteY0" fmla="*/ 219696 h 219696"/>
                  <a:gd name="connsiteX1" fmla="*/ 742208 w 1454727"/>
                  <a:gd name="connsiteY1" fmla="*/ 3 h 219696"/>
                  <a:gd name="connsiteX2" fmla="*/ 1454727 w 1454727"/>
                  <a:gd name="connsiteY2" fmla="*/ 213758 h 219696"/>
                  <a:gd name="connsiteX3" fmla="*/ 1454727 w 1454727"/>
                  <a:gd name="connsiteY3" fmla="*/ 213758 h 219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54727" h="219696">
                    <a:moveTo>
                      <a:pt x="0" y="219696"/>
                    </a:moveTo>
                    <a:cubicBezTo>
                      <a:pt x="249877" y="110344"/>
                      <a:pt x="499754" y="993"/>
                      <a:pt x="742208" y="3"/>
                    </a:cubicBezTo>
                    <a:cubicBezTo>
                      <a:pt x="984662" y="-987"/>
                      <a:pt x="1454727" y="213758"/>
                      <a:pt x="1454727" y="213758"/>
                    </a:cubicBezTo>
                    <a:lnTo>
                      <a:pt x="1454727" y="213758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1" name="Freeform 10"/>
              <p:cNvSpPr/>
              <p:nvPr/>
            </p:nvSpPr>
            <p:spPr>
              <a:xfrm flipV="1">
                <a:off x="3936670" y="2707570"/>
                <a:ext cx="2182090" cy="498766"/>
              </a:xfrm>
              <a:custGeom>
                <a:avLst/>
                <a:gdLst>
                  <a:gd name="connsiteX0" fmla="*/ 0 w 2161309"/>
                  <a:gd name="connsiteY0" fmla="*/ 492828 h 498766"/>
                  <a:gd name="connsiteX1" fmla="*/ 1068779 w 2161309"/>
                  <a:gd name="connsiteY1" fmla="*/ 2 h 498766"/>
                  <a:gd name="connsiteX2" fmla="*/ 2161309 w 2161309"/>
                  <a:gd name="connsiteY2" fmla="*/ 498766 h 498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61309" h="498766">
                    <a:moveTo>
                      <a:pt x="0" y="492828"/>
                    </a:moveTo>
                    <a:cubicBezTo>
                      <a:pt x="354280" y="245920"/>
                      <a:pt x="708561" y="-988"/>
                      <a:pt x="1068779" y="2"/>
                    </a:cubicBezTo>
                    <a:cubicBezTo>
                      <a:pt x="1428997" y="992"/>
                      <a:pt x="1795153" y="249879"/>
                      <a:pt x="2161309" y="498766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4664033" y="2487874"/>
                <a:ext cx="1454727" cy="219696"/>
              </a:xfrm>
              <a:custGeom>
                <a:avLst/>
                <a:gdLst>
                  <a:gd name="connsiteX0" fmla="*/ 0 w 1454727"/>
                  <a:gd name="connsiteY0" fmla="*/ 219696 h 219696"/>
                  <a:gd name="connsiteX1" fmla="*/ 742208 w 1454727"/>
                  <a:gd name="connsiteY1" fmla="*/ 3 h 219696"/>
                  <a:gd name="connsiteX2" fmla="*/ 1454727 w 1454727"/>
                  <a:gd name="connsiteY2" fmla="*/ 213758 h 219696"/>
                  <a:gd name="connsiteX3" fmla="*/ 1454727 w 1454727"/>
                  <a:gd name="connsiteY3" fmla="*/ 213758 h 219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54727" h="219696">
                    <a:moveTo>
                      <a:pt x="0" y="219696"/>
                    </a:moveTo>
                    <a:cubicBezTo>
                      <a:pt x="249877" y="110344"/>
                      <a:pt x="499754" y="993"/>
                      <a:pt x="742208" y="3"/>
                    </a:cubicBezTo>
                    <a:cubicBezTo>
                      <a:pt x="984662" y="-987"/>
                      <a:pt x="1454727" y="213758"/>
                      <a:pt x="1454727" y="213758"/>
                    </a:cubicBezTo>
                    <a:lnTo>
                      <a:pt x="1454727" y="213758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3" name="Freeform 12"/>
              <p:cNvSpPr/>
              <p:nvPr/>
            </p:nvSpPr>
            <p:spPr>
              <a:xfrm flipV="1">
                <a:off x="4664033" y="2707572"/>
                <a:ext cx="2182090" cy="498766"/>
              </a:xfrm>
              <a:custGeom>
                <a:avLst/>
                <a:gdLst>
                  <a:gd name="connsiteX0" fmla="*/ 0 w 2161309"/>
                  <a:gd name="connsiteY0" fmla="*/ 492828 h 498766"/>
                  <a:gd name="connsiteX1" fmla="*/ 1068779 w 2161309"/>
                  <a:gd name="connsiteY1" fmla="*/ 2 h 498766"/>
                  <a:gd name="connsiteX2" fmla="*/ 2161309 w 2161309"/>
                  <a:gd name="connsiteY2" fmla="*/ 498766 h 498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61309" h="498766">
                    <a:moveTo>
                      <a:pt x="0" y="492828"/>
                    </a:moveTo>
                    <a:cubicBezTo>
                      <a:pt x="354280" y="245920"/>
                      <a:pt x="708561" y="-988"/>
                      <a:pt x="1068779" y="2"/>
                    </a:cubicBezTo>
                    <a:cubicBezTo>
                      <a:pt x="1428997" y="992"/>
                      <a:pt x="1795153" y="249879"/>
                      <a:pt x="2161309" y="498766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5391396" y="2487878"/>
                <a:ext cx="1454727" cy="219696"/>
              </a:xfrm>
              <a:custGeom>
                <a:avLst/>
                <a:gdLst>
                  <a:gd name="connsiteX0" fmla="*/ 0 w 1454727"/>
                  <a:gd name="connsiteY0" fmla="*/ 219696 h 219696"/>
                  <a:gd name="connsiteX1" fmla="*/ 742208 w 1454727"/>
                  <a:gd name="connsiteY1" fmla="*/ 3 h 219696"/>
                  <a:gd name="connsiteX2" fmla="*/ 1454727 w 1454727"/>
                  <a:gd name="connsiteY2" fmla="*/ 213758 h 219696"/>
                  <a:gd name="connsiteX3" fmla="*/ 1454727 w 1454727"/>
                  <a:gd name="connsiteY3" fmla="*/ 213758 h 219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54727" h="219696">
                    <a:moveTo>
                      <a:pt x="0" y="219696"/>
                    </a:moveTo>
                    <a:cubicBezTo>
                      <a:pt x="249877" y="110344"/>
                      <a:pt x="499754" y="993"/>
                      <a:pt x="742208" y="3"/>
                    </a:cubicBezTo>
                    <a:cubicBezTo>
                      <a:pt x="984662" y="-987"/>
                      <a:pt x="1454727" y="213758"/>
                      <a:pt x="1454727" y="213758"/>
                    </a:cubicBezTo>
                    <a:lnTo>
                      <a:pt x="1454727" y="213758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5" name="Freeform 14"/>
              <p:cNvSpPr/>
              <p:nvPr/>
            </p:nvSpPr>
            <p:spPr>
              <a:xfrm flipV="1">
                <a:off x="5391396" y="2707574"/>
                <a:ext cx="2182090" cy="498766"/>
              </a:xfrm>
              <a:custGeom>
                <a:avLst/>
                <a:gdLst>
                  <a:gd name="connsiteX0" fmla="*/ 0 w 2161309"/>
                  <a:gd name="connsiteY0" fmla="*/ 492828 h 498766"/>
                  <a:gd name="connsiteX1" fmla="*/ 1068779 w 2161309"/>
                  <a:gd name="connsiteY1" fmla="*/ 2 h 498766"/>
                  <a:gd name="connsiteX2" fmla="*/ 2161309 w 2161309"/>
                  <a:gd name="connsiteY2" fmla="*/ 498766 h 498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61309" h="498766">
                    <a:moveTo>
                      <a:pt x="0" y="492828"/>
                    </a:moveTo>
                    <a:cubicBezTo>
                      <a:pt x="354280" y="245920"/>
                      <a:pt x="708561" y="-988"/>
                      <a:pt x="1068779" y="2"/>
                    </a:cubicBezTo>
                    <a:cubicBezTo>
                      <a:pt x="1428997" y="992"/>
                      <a:pt x="1795153" y="249879"/>
                      <a:pt x="2161309" y="498766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6118759" y="2487878"/>
                <a:ext cx="1454727" cy="219696"/>
              </a:xfrm>
              <a:custGeom>
                <a:avLst/>
                <a:gdLst>
                  <a:gd name="connsiteX0" fmla="*/ 0 w 1454727"/>
                  <a:gd name="connsiteY0" fmla="*/ 219696 h 219696"/>
                  <a:gd name="connsiteX1" fmla="*/ 742208 w 1454727"/>
                  <a:gd name="connsiteY1" fmla="*/ 3 h 219696"/>
                  <a:gd name="connsiteX2" fmla="*/ 1454727 w 1454727"/>
                  <a:gd name="connsiteY2" fmla="*/ 213758 h 219696"/>
                  <a:gd name="connsiteX3" fmla="*/ 1454727 w 1454727"/>
                  <a:gd name="connsiteY3" fmla="*/ 213758 h 219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54727" h="219696">
                    <a:moveTo>
                      <a:pt x="0" y="219696"/>
                    </a:moveTo>
                    <a:cubicBezTo>
                      <a:pt x="249877" y="110344"/>
                      <a:pt x="499754" y="993"/>
                      <a:pt x="742208" y="3"/>
                    </a:cubicBezTo>
                    <a:cubicBezTo>
                      <a:pt x="984662" y="-987"/>
                      <a:pt x="1454727" y="213758"/>
                      <a:pt x="1454727" y="213758"/>
                    </a:cubicBezTo>
                    <a:lnTo>
                      <a:pt x="1454727" y="213758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7" name="Freeform 16"/>
              <p:cNvSpPr/>
              <p:nvPr/>
            </p:nvSpPr>
            <p:spPr>
              <a:xfrm flipV="1">
                <a:off x="6118759" y="2707576"/>
                <a:ext cx="2182090" cy="498766"/>
              </a:xfrm>
              <a:custGeom>
                <a:avLst/>
                <a:gdLst>
                  <a:gd name="connsiteX0" fmla="*/ 0 w 2161309"/>
                  <a:gd name="connsiteY0" fmla="*/ 492828 h 498766"/>
                  <a:gd name="connsiteX1" fmla="*/ 1068779 w 2161309"/>
                  <a:gd name="connsiteY1" fmla="*/ 2 h 498766"/>
                  <a:gd name="connsiteX2" fmla="*/ 2161309 w 2161309"/>
                  <a:gd name="connsiteY2" fmla="*/ 498766 h 498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61309" h="498766">
                    <a:moveTo>
                      <a:pt x="0" y="492828"/>
                    </a:moveTo>
                    <a:cubicBezTo>
                      <a:pt x="354280" y="245920"/>
                      <a:pt x="708561" y="-988"/>
                      <a:pt x="1068779" y="2"/>
                    </a:cubicBezTo>
                    <a:cubicBezTo>
                      <a:pt x="1428997" y="992"/>
                      <a:pt x="1795153" y="249879"/>
                      <a:pt x="2161309" y="498766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6846123" y="2487874"/>
                <a:ext cx="1454727" cy="219696"/>
              </a:xfrm>
              <a:custGeom>
                <a:avLst/>
                <a:gdLst>
                  <a:gd name="connsiteX0" fmla="*/ 0 w 1454727"/>
                  <a:gd name="connsiteY0" fmla="*/ 219696 h 219696"/>
                  <a:gd name="connsiteX1" fmla="*/ 742208 w 1454727"/>
                  <a:gd name="connsiteY1" fmla="*/ 3 h 219696"/>
                  <a:gd name="connsiteX2" fmla="*/ 1454727 w 1454727"/>
                  <a:gd name="connsiteY2" fmla="*/ 213758 h 219696"/>
                  <a:gd name="connsiteX3" fmla="*/ 1454727 w 1454727"/>
                  <a:gd name="connsiteY3" fmla="*/ 213758 h 219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54727" h="219696">
                    <a:moveTo>
                      <a:pt x="0" y="219696"/>
                    </a:moveTo>
                    <a:cubicBezTo>
                      <a:pt x="249877" y="110344"/>
                      <a:pt x="499754" y="993"/>
                      <a:pt x="742208" y="3"/>
                    </a:cubicBezTo>
                    <a:cubicBezTo>
                      <a:pt x="984662" y="-987"/>
                      <a:pt x="1454727" y="213758"/>
                      <a:pt x="1454727" y="213758"/>
                    </a:cubicBezTo>
                    <a:lnTo>
                      <a:pt x="1454727" y="213758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9" name="Freeform 18"/>
              <p:cNvSpPr/>
              <p:nvPr/>
            </p:nvSpPr>
            <p:spPr>
              <a:xfrm flipV="1">
                <a:off x="6846123" y="2707570"/>
                <a:ext cx="2182090" cy="498766"/>
              </a:xfrm>
              <a:custGeom>
                <a:avLst/>
                <a:gdLst>
                  <a:gd name="connsiteX0" fmla="*/ 0 w 2161309"/>
                  <a:gd name="connsiteY0" fmla="*/ 492828 h 498766"/>
                  <a:gd name="connsiteX1" fmla="*/ 1068779 w 2161309"/>
                  <a:gd name="connsiteY1" fmla="*/ 2 h 498766"/>
                  <a:gd name="connsiteX2" fmla="*/ 2161309 w 2161309"/>
                  <a:gd name="connsiteY2" fmla="*/ 498766 h 498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61309" h="498766">
                    <a:moveTo>
                      <a:pt x="0" y="492828"/>
                    </a:moveTo>
                    <a:cubicBezTo>
                      <a:pt x="354280" y="245920"/>
                      <a:pt x="708561" y="-988"/>
                      <a:pt x="1068779" y="2"/>
                    </a:cubicBezTo>
                    <a:cubicBezTo>
                      <a:pt x="1428997" y="992"/>
                      <a:pt x="1795153" y="249879"/>
                      <a:pt x="2161309" y="498766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7573486" y="2487874"/>
                <a:ext cx="1454727" cy="219696"/>
              </a:xfrm>
              <a:custGeom>
                <a:avLst/>
                <a:gdLst>
                  <a:gd name="connsiteX0" fmla="*/ 0 w 1454727"/>
                  <a:gd name="connsiteY0" fmla="*/ 219696 h 219696"/>
                  <a:gd name="connsiteX1" fmla="*/ 742208 w 1454727"/>
                  <a:gd name="connsiteY1" fmla="*/ 3 h 219696"/>
                  <a:gd name="connsiteX2" fmla="*/ 1454727 w 1454727"/>
                  <a:gd name="connsiteY2" fmla="*/ 213758 h 219696"/>
                  <a:gd name="connsiteX3" fmla="*/ 1454727 w 1454727"/>
                  <a:gd name="connsiteY3" fmla="*/ 213758 h 219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54727" h="219696">
                    <a:moveTo>
                      <a:pt x="0" y="219696"/>
                    </a:moveTo>
                    <a:cubicBezTo>
                      <a:pt x="249877" y="110344"/>
                      <a:pt x="499754" y="993"/>
                      <a:pt x="742208" y="3"/>
                    </a:cubicBezTo>
                    <a:cubicBezTo>
                      <a:pt x="984662" y="-987"/>
                      <a:pt x="1454727" y="213758"/>
                      <a:pt x="1454727" y="213758"/>
                    </a:cubicBezTo>
                    <a:lnTo>
                      <a:pt x="1454727" y="213758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1" name="Freeform 20"/>
              <p:cNvSpPr/>
              <p:nvPr/>
            </p:nvSpPr>
            <p:spPr>
              <a:xfrm flipV="1">
                <a:off x="7573486" y="2707572"/>
                <a:ext cx="2182090" cy="498766"/>
              </a:xfrm>
              <a:custGeom>
                <a:avLst/>
                <a:gdLst>
                  <a:gd name="connsiteX0" fmla="*/ 0 w 2161309"/>
                  <a:gd name="connsiteY0" fmla="*/ 492828 h 498766"/>
                  <a:gd name="connsiteX1" fmla="*/ 1068779 w 2161309"/>
                  <a:gd name="connsiteY1" fmla="*/ 2 h 498766"/>
                  <a:gd name="connsiteX2" fmla="*/ 2161309 w 2161309"/>
                  <a:gd name="connsiteY2" fmla="*/ 498766 h 498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61309" h="498766">
                    <a:moveTo>
                      <a:pt x="0" y="492828"/>
                    </a:moveTo>
                    <a:cubicBezTo>
                      <a:pt x="354280" y="245920"/>
                      <a:pt x="708561" y="-988"/>
                      <a:pt x="1068779" y="2"/>
                    </a:cubicBezTo>
                    <a:cubicBezTo>
                      <a:pt x="1428997" y="992"/>
                      <a:pt x="1795153" y="249879"/>
                      <a:pt x="2161309" y="498766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8300849" y="2487870"/>
                <a:ext cx="1454727" cy="219696"/>
              </a:xfrm>
              <a:custGeom>
                <a:avLst/>
                <a:gdLst>
                  <a:gd name="connsiteX0" fmla="*/ 0 w 1454727"/>
                  <a:gd name="connsiteY0" fmla="*/ 219696 h 219696"/>
                  <a:gd name="connsiteX1" fmla="*/ 742208 w 1454727"/>
                  <a:gd name="connsiteY1" fmla="*/ 3 h 219696"/>
                  <a:gd name="connsiteX2" fmla="*/ 1454727 w 1454727"/>
                  <a:gd name="connsiteY2" fmla="*/ 213758 h 219696"/>
                  <a:gd name="connsiteX3" fmla="*/ 1454727 w 1454727"/>
                  <a:gd name="connsiteY3" fmla="*/ 213758 h 219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54727" h="219696">
                    <a:moveTo>
                      <a:pt x="0" y="219696"/>
                    </a:moveTo>
                    <a:cubicBezTo>
                      <a:pt x="249877" y="110344"/>
                      <a:pt x="499754" y="993"/>
                      <a:pt x="742208" y="3"/>
                    </a:cubicBezTo>
                    <a:cubicBezTo>
                      <a:pt x="984662" y="-987"/>
                      <a:pt x="1454727" y="213758"/>
                      <a:pt x="1454727" y="213758"/>
                    </a:cubicBezTo>
                    <a:lnTo>
                      <a:pt x="1454727" y="213758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7" name="Freeform 26"/>
              <p:cNvSpPr/>
              <p:nvPr/>
            </p:nvSpPr>
            <p:spPr>
              <a:xfrm flipV="1">
                <a:off x="8300849" y="2707566"/>
                <a:ext cx="2182090" cy="498766"/>
              </a:xfrm>
              <a:custGeom>
                <a:avLst/>
                <a:gdLst>
                  <a:gd name="connsiteX0" fmla="*/ 0 w 2161309"/>
                  <a:gd name="connsiteY0" fmla="*/ 492828 h 498766"/>
                  <a:gd name="connsiteX1" fmla="*/ 1068779 w 2161309"/>
                  <a:gd name="connsiteY1" fmla="*/ 2 h 498766"/>
                  <a:gd name="connsiteX2" fmla="*/ 2161309 w 2161309"/>
                  <a:gd name="connsiteY2" fmla="*/ 498766 h 498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61309" h="498766">
                    <a:moveTo>
                      <a:pt x="0" y="492828"/>
                    </a:moveTo>
                    <a:cubicBezTo>
                      <a:pt x="354280" y="245920"/>
                      <a:pt x="708561" y="-988"/>
                      <a:pt x="1068779" y="2"/>
                    </a:cubicBezTo>
                    <a:cubicBezTo>
                      <a:pt x="1428997" y="992"/>
                      <a:pt x="1795153" y="249879"/>
                      <a:pt x="2161309" y="498766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9028212" y="2487864"/>
                <a:ext cx="1454727" cy="219696"/>
              </a:xfrm>
              <a:custGeom>
                <a:avLst/>
                <a:gdLst>
                  <a:gd name="connsiteX0" fmla="*/ 0 w 1454727"/>
                  <a:gd name="connsiteY0" fmla="*/ 219696 h 219696"/>
                  <a:gd name="connsiteX1" fmla="*/ 742208 w 1454727"/>
                  <a:gd name="connsiteY1" fmla="*/ 3 h 219696"/>
                  <a:gd name="connsiteX2" fmla="*/ 1454727 w 1454727"/>
                  <a:gd name="connsiteY2" fmla="*/ 213758 h 219696"/>
                  <a:gd name="connsiteX3" fmla="*/ 1454727 w 1454727"/>
                  <a:gd name="connsiteY3" fmla="*/ 213758 h 219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54727" h="219696">
                    <a:moveTo>
                      <a:pt x="0" y="219696"/>
                    </a:moveTo>
                    <a:cubicBezTo>
                      <a:pt x="249877" y="110344"/>
                      <a:pt x="499754" y="993"/>
                      <a:pt x="742208" y="3"/>
                    </a:cubicBezTo>
                    <a:cubicBezTo>
                      <a:pt x="984662" y="-987"/>
                      <a:pt x="1454727" y="213758"/>
                      <a:pt x="1454727" y="213758"/>
                    </a:cubicBezTo>
                    <a:lnTo>
                      <a:pt x="1454727" y="213758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1763514" y="1973653"/>
              <a:ext cx="5176880" cy="115777"/>
              <a:chOff x="1763514" y="1973653"/>
              <a:chExt cx="5176880" cy="115777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6839483" y="1980173"/>
                <a:ext cx="100911" cy="10091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6108170" y="1980173"/>
                <a:ext cx="100911" cy="10091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5389137" y="1980173"/>
                <a:ext cx="100911" cy="10091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4656514" y="1981999"/>
                <a:ext cx="100911" cy="10091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3932070" y="1988519"/>
                <a:ext cx="100911" cy="10091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3200407" y="1973653"/>
                <a:ext cx="100911" cy="10091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2483443" y="1979595"/>
                <a:ext cx="100911" cy="10091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1763514" y="1988519"/>
                <a:ext cx="100911" cy="10091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grpSp>
        <p:nvGrpSpPr>
          <p:cNvPr id="73" name="Group 72"/>
          <p:cNvGrpSpPr/>
          <p:nvPr/>
        </p:nvGrpSpPr>
        <p:grpSpPr>
          <a:xfrm>
            <a:off x="1175399" y="1756223"/>
            <a:ext cx="7289836" cy="718464"/>
            <a:chOff x="1099961" y="1809791"/>
            <a:chExt cx="7289836" cy="718464"/>
          </a:xfrm>
        </p:grpSpPr>
        <p:sp>
          <p:nvSpPr>
            <p:cNvPr id="74" name="Freeform 73"/>
            <p:cNvSpPr/>
            <p:nvPr/>
          </p:nvSpPr>
          <p:spPr>
            <a:xfrm flipV="1">
              <a:off x="6207707" y="2027712"/>
              <a:ext cx="2182090" cy="498766"/>
            </a:xfrm>
            <a:custGeom>
              <a:avLst/>
              <a:gdLst>
                <a:gd name="connsiteX0" fmla="*/ 0 w 2161309"/>
                <a:gd name="connsiteY0" fmla="*/ 492828 h 498766"/>
                <a:gd name="connsiteX1" fmla="*/ 1068779 w 2161309"/>
                <a:gd name="connsiteY1" fmla="*/ 2 h 498766"/>
                <a:gd name="connsiteX2" fmla="*/ 2161309 w 2161309"/>
                <a:gd name="connsiteY2" fmla="*/ 498766 h 498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61309" h="498766">
                  <a:moveTo>
                    <a:pt x="0" y="492828"/>
                  </a:moveTo>
                  <a:cubicBezTo>
                    <a:pt x="354280" y="245920"/>
                    <a:pt x="708561" y="-988"/>
                    <a:pt x="1068779" y="2"/>
                  </a:cubicBezTo>
                  <a:cubicBezTo>
                    <a:pt x="1428997" y="992"/>
                    <a:pt x="1795153" y="249879"/>
                    <a:pt x="2161309" y="498766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75" name="Group 74"/>
            <p:cNvGrpSpPr/>
            <p:nvPr/>
          </p:nvGrpSpPr>
          <p:grpSpPr>
            <a:xfrm>
              <a:off x="1099961" y="1809791"/>
              <a:ext cx="5818907" cy="718464"/>
              <a:chOff x="625937" y="3467565"/>
              <a:chExt cx="5818907" cy="718464"/>
            </a:xfrm>
          </p:grpSpPr>
          <p:sp>
            <p:nvSpPr>
              <p:cNvPr id="76" name="Freeform 75"/>
              <p:cNvSpPr/>
              <p:nvPr/>
            </p:nvSpPr>
            <p:spPr>
              <a:xfrm>
                <a:off x="625937" y="3467569"/>
                <a:ext cx="1454727" cy="219696"/>
              </a:xfrm>
              <a:custGeom>
                <a:avLst/>
                <a:gdLst>
                  <a:gd name="connsiteX0" fmla="*/ 0 w 1454727"/>
                  <a:gd name="connsiteY0" fmla="*/ 219696 h 219696"/>
                  <a:gd name="connsiteX1" fmla="*/ 742208 w 1454727"/>
                  <a:gd name="connsiteY1" fmla="*/ 3 h 219696"/>
                  <a:gd name="connsiteX2" fmla="*/ 1454727 w 1454727"/>
                  <a:gd name="connsiteY2" fmla="*/ 213758 h 219696"/>
                  <a:gd name="connsiteX3" fmla="*/ 1454727 w 1454727"/>
                  <a:gd name="connsiteY3" fmla="*/ 213758 h 219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54727" h="219696">
                    <a:moveTo>
                      <a:pt x="0" y="219696"/>
                    </a:moveTo>
                    <a:cubicBezTo>
                      <a:pt x="249877" y="110344"/>
                      <a:pt x="499754" y="993"/>
                      <a:pt x="742208" y="3"/>
                    </a:cubicBezTo>
                    <a:cubicBezTo>
                      <a:pt x="984662" y="-987"/>
                      <a:pt x="1454727" y="213758"/>
                      <a:pt x="1454727" y="213758"/>
                    </a:cubicBezTo>
                    <a:lnTo>
                      <a:pt x="1454727" y="213758"/>
                    </a:lnTo>
                  </a:path>
                </a:pathLst>
              </a:custGeom>
              <a:noFill/>
              <a:ln w="571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77" name="Freeform 76"/>
              <p:cNvSpPr/>
              <p:nvPr/>
            </p:nvSpPr>
            <p:spPr>
              <a:xfrm flipV="1">
                <a:off x="2080664" y="3687261"/>
                <a:ext cx="2182090" cy="498766"/>
              </a:xfrm>
              <a:custGeom>
                <a:avLst/>
                <a:gdLst>
                  <a:gd name="connsiteX0" fmla="*/ 0 w 2161309"/>
                  <a:gd name="connsiteY0" fmla="*/ 492828 h 498766"/>
                  <a:gd name="connsiteX1" fmla="*/ 1068779 w 2161309"/>
                  <a:gd name="connsiteY1" fmla="*/ 2 h 498766"/>
                  <a:gd name="connsiteX2" fmla="*/ 2161309 w 2161309"/>
                  <a:gd name="connsiteY2" fmla="*/ 498766 h 498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61309" h="498766">
                    <a:moveTo>
                      <a:pt x="0" y="492828"/>
                    </a:moveTo>
                    <a:cubicBezTo>
                      <a:pt x="354280" y="245920"/>
                      <a:pt x="708561" y="-988"/>
                      <a:pt x="1068779" y="2"/>
                    </a:cubicBezTo>
                    <a:cubicBezTo>
                      <a:pt x="1428997" y="992"/>
                      <a:pt x="1795153" y="249879"/>
                      <a:pt x="2161309" y="498766"/>
                    </a:cubicBezTo>
                  </a:path>
                </a:pathLst>
              </a:custGeom>
              <a:noFill/>
              <a:ln w="571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78" name="Freeform 77"/>
              <p:cNvSpPr/>
              <p:nvPr/>
            </p:nvSpPr>
            <p:spPr>
              <a:xfrm flipV="1">
                <a:off x="2808027" y="3687263"/>
                <a:ext cx="2182090" cy="498766"/>
              </a:xfrm>
              <a:custGeom>
                <a:avLst/>
                <a:gdLst>
                  <a:gd name="connsiteX0" fmla="*/ 0 w 2161309"/>
                  <a:gd name="connsiteY0" fmla="*/ 492828 h 498766"/>
                  <a:gd name="connsiteX1" fmla="*/ 1068779 w 2161309"/>
                  <a:gd name="connsiteY1" fmla="*/ 2 h 498766"/>
                  <a:gd name="connsiteX2" fmla="*/ 2161309 w 2161309"/>
                  <a:gd name="connsiteY2" fmla="*/ 498766 h 498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61309" h="498766">
                    <a:moveTo>
                      <a:pt x="0" y="492828"/>
                    </a:moveTo>
                    <a:cubicBezTo>
                      <a:pt x="354280" y="245920"/>
                      <a:pt x="708561" y="-988"/>
                      <a:pt x="1068779" y="2"/>
                    </a:cubicBezTo>
                    <a:cubicBezTo>
                      <a:pt x="1428997" y="992"/>
                      <a:pt x="1795153" y="249879"/>
                      <a:pt x="2161309" y="498766"/>
                    </a:cubicBezTo>
                  </a:path>
                </a:pathLst>
              </a:custGeom>
              <a:noFill/>
              <a:ln w="571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79" name="Freeform 78"/>
              <p:cNvSpPr/>
              <p:nvPr/>
            </p:nvSpPr>
            <p:spPr>
              <a:xfrm>
                <a:off x="4990117" y="3467565"/>
                <a:ext cx="1454727" cy="219696"/>
              </a:xfrm>
              <a:custGeom>
                <a:avLst/>
                <a:gdLst>
                  <a:gd name="connsiteX0" fmla="*/ 0 w 1454727"/>
                  <a:gd name="connsiteY0" fmla="*/ 219696 h 219696"/>
                  <a:gd name="connsiteX1" fmla="*/ 742208 w 1454727"/>
                  <a:gd name="connsiteY1" fmla="*/ 3 h 219696"/>
                  <a:gd name="connsiteX2" fmla="*/ 1454727 w 1454727"/>
                  <a:gd name="connsiteY2" fmla="*/ 213758 h 219696"/>
                  <a:gd name="connsiteX3" fmla="*/ 1454727 w 1454727"/>
                  <a:gd name="connsiteY3" fmla="*/ 213758 h 219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54727" h="219696">
                    <a:moveTo>
                      <a:pt x="0" y="219696"/>
                    </a:moveTo>
                    <a:cubicBezTo>
                      <a:pt x="249877" y="110344"/>
                      <a:pt x="499754" y="993"/>
                      <a:pt x="742208" y="3"/>
                    </a:cubicBezTo>
                    <a:cubicBezTo>
                      <a:pt x="984662" y="-987"/>
                      <a:pt x="1454727" y="213758"/>
                      <a:pt x="1454727" y="213758"/>
                    </a:cubicBezTo>
                    <a:lnTo>
                      <a:pt x="1454727" y="213758"/>
                    </a:lnTo>
                  </a:path>
                </a:pathLst>
              </a:custGeom>
              <a:noFill/>
              <a:ln w="571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>
                <a:off x="3535390" y="3693173"/>
                <a:ext cx="727363" cy="0"/>
              </a:xfrm>
              <a:prstGeom prst="line">
                <a:avLst/>
              </a:prstGeom>
              <a:ln w="571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2808027" y="3691164"/>
                <a:ext cx="727363" cy="0"/>
              </a:xfrm>
              <a:prstGeom prst="line">
                <a:avLst/>
              </a:prstGeom>
              <a:ln w="571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5717480" y="3689181"/>
                <a:ext cx="727363" cy="0"/>
              </a:xfrm>
              <a:prstGeom prst="line">
                <a:avLst/>
              </a:prstGeom>
              <a:ln w="571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3" name="Group 82"/>
          <p:cNvGrpSpPr/>
          <p:nvPr/>
        </p:nvGrpSpPr>
        <p:grpSpPr>
          <a:xfrm>
            <a:off x="335876" y="1197878"/>
            <a:ext cx="8961621" cy="1556450"/>
            <a:chOff x="261672" y="1311004"/>
            <a:chExt cx="8961621" cy="1556450"/>
          </a:xfrm>
        </p:grpSpPr>
        <p:sp>
          <p:nvSpPr>
            <p:cNvPr id="84" name="Rectangle 83"/>
            <p:cNvSpPr/>
            <p:nvPr/>
          </p:nvSpPr>
          <p:spPr>
            <a:xfrm>
              <a:off x="7473168" y="1311004"/>
              <a:ext cx="1750125" cy="14369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61672" y="1430540"/>
              <a:ext cx="1753120" cy="14369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569554" y="1803853"/>
              <a:ext cx="10806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…</a:t>
              </a:r>
              <a:endParaRPr lang="en-AU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515087" y="1795507"/>
              <a:ext cx="10806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…</a:t>
              </a:r>
              <a:endParaRPr lang="en-AU" dirty="0"/>
            </a:p>
          </p:txBody>
        </p:sp>
      </p:grpSp>
      <p:cxnSp>
        <p:nvCxnSpPr>
          <p:cNvPr id="38" name="Straight Connector 37"/>
          <p:cNvCxnSpPr/>
          <p:nvPr/>
        </p:nvCxnSpPr>
        <p:spPr>
          <a:xfrm>
            <a:off x="4598239" y="1477157"/>
            <a:ext cx="0" cy="14784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38292" y="6127641"/>
            <a:ext cx="9610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Conjecture: Connected Cayley graphs on finite abelian groups have Hamilton decompositions. </a:t>
            </a:r>
          </a:p>
          <a:p>
            <a:pPr algn="r"/>
            <a:r>
              <a:rPr lang="en-AU" dirty="0" smtClean="0"/>
              <a:t>(</a:t>
            </a:r>
            <a:r>
              <a:rPr lang="en-AU" dirty="0" err="1" smtClean="0"/>
              <a:t>Alspach</a:t>
            </a:r>
            <a:r>
              <a:rPr lang="en-AU" dirty="0" smtClean="0"/>
              <a:t> 1984)</a:t>
            </a:r>
            <a:endParaRPr lang="en-AU" dirty="0"/>
          </a:p>
        </p:txBody>
      </p:sp>
      <p:cxnSp>
        <p:nvCxnSpPr>
          <p:cNvPr id="90" name="Straight Connector 89"/>
          <p:cNvCxnSpPr/>
          <p:nvPr/>
        </p:nvCxnSpPr>
        <p:spPr>
          <a:xfrm>
            <a:off x="4865919" y="6433226"/>
            <a:ext cx="66796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166026" y="78199"/>
            <a:ext cx="6796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FF0000"/>
                </a:solidFill>
              </a:rPr>
              <a:t>Hamilton decompositions of </a:t>
            </a:r>
            <a:r>
              <a:rPr lang="en-AU" sz="2400" dirty="0">
                <a:solidFill>
                  <a:srgbClr val="FF0000"/>
                </a:solidFill>
              </a:rPr>
              <a:t>Cayley graphs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335925" y="3705017"/>
                <a:ext cx="26830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∑</m:t>
                      </m:r>
                      <m:sSup>
                        <m:sSup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≡</m:t>
                      </m:r>
                      <m:d>
                        <m:dPr>
                          <m:begChr m:val="|"/>
                          <m:endChr m:val="|"/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𝑚𝑜𝑑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 2)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5925" y="3705017"/>
                <a:ext cx="2683065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428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88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520" y="563968"/>
                <a:ext cx="908703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Let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AU" dirty="0" smtClean="0"/>
                  <a:t> be a connected 3-regular graph that is bipartite, has order divisible by 4, and has a regular group action on its arcs.</a:t>
                </a:r>
                <a:endParaRPr lang="en-A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63968"/>
                <a:ext cx="9087033" cy="646331"/>
              </a:xfrm>
              <a:prstGeom prst="rect">
                <a:avLst/>
              </a:prstGeom>
              <a:blipFill>
                <a:blip r:embed="rId2"/>
                <a:stretch>
                  <a:fillRect l="-537" t="-5660" r="-939" b="-1415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51520" y="1196752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It is known that there are infinitely many such graphs (</a:t>
            </a:r>
            <a:r>
              <a:rPr lang="en-AU" dirty="0" err="1" smtClean="0"/>
              <a:t>Conder</a:t>
            </a:r>
            <a:r>
              <a:rPr lang="en-AU" dirty="0" smtClean="0"/>
              <a:t>, </a:t>
            </a:r>
            <a:r>
              <a:rPr lang="en-AU" dirty="0" err="1" smtClean="0"/>
              <a:t>Nedela</a:t>
            </a:r>
            <a:r>
              <a:rPr lang="en-AU" dirty="0" smtClean="0"/>
              <a:t> 2009). </a:t>
            </a:r>
          </a:p>
          <a:p>
            <a:r>
              <a:rPr lang="en-AU" dirty="0" smtClean="0"/>
              <a:t>The first three such graphs are:-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08108" y="3960025"/>
                <a:ext cx="16561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AU" dirty="0" smtClean="0"/>
              </a:p>
              <a:p>
                <a:pPr algn="ctr"/>
                <a:r>
                  <a:rPr lang="en-AU" dirty="0" smtClean="0"/>
                  <a:t>(order 8) </a:t>
                </a:r>
                <a:endParaRPr lang="en-A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108" y="3960025"/>
                <a:ext cx="1656184" cy="646331"/>
              </a:xfrm>
              <a:prstGeom prst="rect">
                <a:avLst/>
              </a:prstGeom>
              <a:blipFill>
                <a:blip r:embed="rId3"/>
                <a:stretch>
                  <a:fillRect b="-1415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640356" y="395828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/>
              <a:t>Möbius</a:t>
            </a:r>
            <a:r>
              <a:rPr lang="en-AU" dirty="0" smtClean="0"/>
              <a:t>-Kantor graph</a:t>
            </a:r>
            <a:endParaRPr lang="en-AU" dirty="0"/>
          </a:p>
          <a:p>
            <a:pPr algn="ctr"/>
            <a:r>
              <a:rPr lang="en-AU" dirty="0" smtClean="0"/>
              <a:t>(order 16)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5736700" y="395828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Desargues graph</a:t>
            </a:r>
          </a:p>
          <a:p>
            <a:pPr algn="ctr"/>
            <a:r>
              <a:rPr lang="en-AU" dirty="0" smtClean="0"/>
              <a:t>(order 20)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64092" y="4733601"/>
                <a:ext cx="86409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Form the </a:t>
                </a:r>
                <a:r>
                  <a:rPr lang="en-AU" dirty="0" smtClean="0">
                    <a:solidFill>
                      <a:schemeClr val="tx1"/>
                    </a:solidFill>
                  </a:rPr>
                  <a:t>graph </a:t>
                </a:r>
                <a14:m>
                  <m:oMath xmlns:m="http://schemas.openxmlformats.org/officeDocument/2006/math">
                    <m:r>
                      <a:rPr lang="en-AU" b="0" i="1" smtClean="0">
                        <a:solidFill>
                          <a:schemeClr val="tx1"/>
                        </a:solidFill>
                        <a:latin typeface="Cambria Math"/>
                      </a:rPr>
                      <m:t>𝐾</m:t>
                    </m:r>
                    <m:d>
                      <m:dPr>
                        <m:ctrlPr>
                          <a:rPr lang="en-A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AU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𝑋</m:t>
                        </m:r>
                      </m:e>
                    </m:d>
                  </m:oMath>
                </a14:m>
                <a:r>
                  <a:rPr lang="en-AU" dirty="0" smtClean="0">
                    <a:solidFill>
                      <a:schemeClr val="tx1"/>
                    </a:solidFill>
                  </a:rPr>
                  <a:t> from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AU" dirty="0" smtClean="0"/>
                  <a:t> by replacing each edge with a pair of parallel edges, and then replacing each vertex with a copy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AU" b="0" i="1" smtClean="0">
                            <a:latin typeface="Cambria Math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AU" dirty="0" smtClean="0"/>
                  <a:t>.</a:t>
                </a:r>
                <a:endParaRPr lang="en-A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092" y="4733601"/>
                <a:ext cx="8640960" cy="646331"/>
              </a:xfrm>
              <a:prstGeom prst="rect">
                <a:avLst/>
              </a:prstGeom>
              <a:blipFill>
                <a:blip r:embed="rId4"/>
                <a:stretch>
                  <a:fillRect l="-564" t="-5660" b="-1415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715" y="2145664"/>
            <a:ext cx="1872407" cy="1872407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624132" y="2354018"/>
            <a:ext cx="1388180" cy="1388242"/>
            <a:chOff x="467544" y="1844750"/>
            <a:chExt cx="1656184" cy="1656258"/>
          </a:xfrm>
        </p:grpSpPr>
        <p:grpSp>
          <p:nvGrpSpPr>
            <p:cNvPr id="10" name="Group 9"/>
            <p:cNvGrpSpPr/>
            <p:nvPr/>
          </p:nvGrpSpPr>
          <p:grpSpPr>
            <a:xfrm>
              <a:off x="539552" y="1916832"/>
              <a:ext cx="1512168" cy="1512168"/>
              <a:chOff x="179512" y="1700808"/>
              <a:chExt cx="2235795" cy="2235795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179512" y="1700808"/>
                <a:ext cx="2235795" cy="223579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55576" y="2276873"/>
                <a:ext cx="1080120" cy="108012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179512" y="1700808"/>
                <a:ext cx="576064" cy="5828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1835696" y="1700808"/>
                <a:ext cx="579611" cy="57606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1835696" y="3356993"/>
                <a:ext cx="579611" cy="5796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179512" y="3356993"/>
                <a:ext cx="576064" cy="5796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467544" y="1844750"/>
              <a:ext cx="1656184" cy="1656258"/>
              <a:chOff x="467544" y="1844750"/>
              <a:chExt cx="1656184" cy="1656258"/>
            </a:xfrm>
            <a:solidFill>
              <a:srgbClr val="FF0000"/>
            </a:solidFill>
          </p:grpSpPr>
          <p:sp>
            <p:nvSpPr>
              <p:cNvPr id="12" name="Oval 11"/>
              <p:cNvSpPr/>
              <p:nvPr/>
            </p:nvSpPr>
            <p:spPr>
              <a:xfrm>
                <a:off x="1587695" y="2239044"/>
                <a:ext cx="144016" cy="1440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60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857162" y="2240444"/>
                <a:ext cx="144016" cy="1440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60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467544" y="1844824"/>
                <a:ext cx="144016" cy="1440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60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79712" y="1844750"/>
                <a:ext cx="144016" cy="1440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60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979712" y="3356992"/>
                <a:ext cx="144016" cy="1440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600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587695" y="2964975"/>
                <a:ext cx="144016" cy="1440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600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857162" y="2964975"/>
                <a:ext cx="144016" cy="1440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600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67544" y="3356992"/>
                <a:ext cx="144016" cy="1440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600"/>
              </a:p>
            </p:txBody>
          </p:sp>
        </p:grp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740" y="2037127"/>
            <a:ext cx="2016224" cy="20393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70106" y="5464186"/>
                <a:ext cx="86409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Claim: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/>
                      </a:rPr>
                      <m:t>𝐾</m:t>
                    </m:r>
                    <m:d>
                      <m:d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b="0" i="1" smtClean="0">
                            <a:latin typeface="Cambria Math"/>
                          </a:rPr>
                          <m:t>2</m:t>
                        </m:r>
                        <m:r>
                          <a:rPr lang="en-AU" b="0" i="1" smtClean="0">
                            <a:latin typeface="Cambria Math"/>
                          </a:rPr>
                          <m:t>𝑋</m:t>
                        </m:r>
                      </m:e>
                    </m:d>
                  </m:oMath>
                </a14:m>
                <a:r>
                  <a:rPr lang="en-AU" dirty="0" smtClean="0"/>
                  <a:t> is a Cayley graph and has no Hamilton decomposition.</a:t>
                </a:r>
                <a:endParaRPr lang="en-AU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106" y="5464186"/>
                <a:ext cx="8640960" cy="369332"/>
              </a:xfrm>
              <a:prstGeom prst="rect">
                <a:avLst/>
              </a:prstGeom>
              <a:blipFill>
                <a:blip r:embed="rId7"/>
                <a:stretch>
                  <a:fillRect l="-564" t="-8197" b="-2459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2166026" y="78199"/>
            <a:ext cx="6796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FF0000"/>
                </a:solidFill>
              </a:rPr>
              <a:t>Hamilton decompositions of </a:t>
            </a:r>
            <a:r>
              <a:rPr lang="en-AU" sz="2400" dirty="0">
                <a:solidFill>
                  <a:srgbClr val="FF0000"/>
                </a:solidFill>
              </a:rPr>
              <a:t>Cayley graphs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52771" y="6030763"/>
                <a:ext cx="73087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b="0" dirty="0" smtClean="0"/>
                  <a:t>The regular action on the arcs of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AU" b="0" dirty="0" smtClean="0"/>
                  <a:t> guarantees that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</m:oMath>
                </a14:m>
                <a:r>
                  <a:rPr lang="en-AU" dirty="0" smtClean="0"/>
                  <a:t> is a Cayley graph.</a:t>
                </a:r>
                <a:endParaRPr lang="en-AU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771" y="6030763"/>
                <a:ext cx="7308770" cy="369332"/>
              </a:xfrm>
              <a:prstGeom prst="rect">
                <a:avLst/>
              </a:prstGeom>
              <a:blipFill>
                <a:blip r:embed="rId8"/>
                <a:stretch>
                  <a:fillRect l="-667" t="-8197" r="-167" b="-2459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/>
          <p:cNvGrpSpPr/>
          <p:nvPr/>
        </p:nvGrpSpPr>
        <p:grpSpPr>
          <a:xfrm>
            <a:off x="9777267" y="660890"/>
            <a:ext cx="1520625" cy="1025540"/>
            <a:chOff x="2041313" y="3340168"/>
            <a:chExt cx="1520625" cy="1025540"/>
          </a:xfrm>
        </p:grpSpPr>
        <p:grpSp>
          <p:nvGrpSpPr>
            <p:cNvPr id="31" name="Group 30"/>
            <p:cNvGrpSpPr/>
            <p:nvPr/>
          </p:nvGrpSpPr>
          <p:grpSpPr>
            <a:xfrm>
              <a:off x="2094428" y="3392311"/>
              <a:ext cx="914748" cy="914748"/>
              <a:chOff x="179512" y="1700808"/>
              <a:chExt cx="2235795" cy="2235795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9512" y="1700808"/>
                <a:ext cx="2235795" cy="223579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755576" y="2276873"/>
                <a:ext cx="1080120" cy="108012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>
                <a:off x="179512" y="1700808"/>
                <a:ext cx="576064" cy="5828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1835696" y="1700808"/>
                <a:ext cx="579611" cy="57606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1835696" y="3356993"/>
                <a:ext cx="579611" cy="5796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>
                <a:off x="179512" y="3356993"/>
                <a:ext cx="576064" cy="5796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2996291" y="3671413"/>
                  <a:ext cx="56564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AU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sz="14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AU" sz="1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AU" sz="1400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96291" y="3671413"/>
                  <a:ext cx="565647" cy="307777"/>
                </a:xfrm>
                <a:prstGeom prst="rect">
                  <a:avLst/>
                </a:prstGeom>
                <a:blipFill>
                  <a:blip r:embed="rId9"/>
                  <a:stretch>
                    <a:fillRect b="-6000"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3" name="Oval 32"/>
            <p:cNvSpPr/>
            <p:nvPr/>
          </p:nvSpPr>
          <p:spPr>
            <a:xfrm>
              <a:off x="2041313" y="4252734"/>
              <a:ext cx="108650" cy="1086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  <p:sp>
          <p:nvSpPr>
            <p:cNvPr id="34" name="Oval 33"/>
            <p:cNvSpPr/>
            <p:nvPr/>
          </p:nvSpPr>
          <p:spPr>
            <a:xfrm>
              <a:off x="2268978" y="3583971"/>
              <a:ext cx="108650" cy="1086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  <p:sp>
          <p:nvSpPr>
            <p:cNvPr id="35" name="Oval 34"/>
            <p:cNvSpPr/>
            <p:nvPr/>
          </p:nvSpPr>
          <p:spPr>
            <a:xfrm>
              <a:off x="2952668" y="3340168"/>
              <a:ext cx="108650" cy="1086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  <p:sp>
          <p:nvSpPr>
            <p:cNvPr id="36" name="Oval 35"/>
            <p:cNvSpPr/>
            <p:nvPr/>
          </p:nvSpPr>
          <p:spPr>
            <a:xfrm>
              <a:off x="2714195" y="4010738"/>
              <a:ext cx="108650" cy="1086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  <p:sp>
          <p:nvSpPr>
            <p:cNvPr id="37" name="Oval 36"/>
            <p:cNvSpPr/>
            <p:nvPr/>
          </p:nvSpPr>
          <p:spPr>
            <a:xfrm>
              <a:off x="2279473" y="4006551"/>
              <a:ext cx="108650" cy="1086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  <p:sp>
          <p:nvSpPr>
            <p:cNvPr id="38" name="Oval 37"/>
            <p:cNvSpPr/>
            <p:nvPr/>
          </p:nvSpPr>
          <p:spPr>
            <a:xfrm>
              <a:off x="2711261" y="3575740"/>
              <a:ext cx="108650" cy="1086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  <p:sp>
          <p:nvSpPr>
            <p:cNvPr id="39" name="Oval 38"/>
            <p:cNvSpPr/>
            <p:nvPr/>
          </p:nvSpPr>
          <p:spPr>
            <a:xfrm>
              <a:off x="2057518" y="3365252"/>
              <a:ext cx="108650" cy="1086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  <p:sp>
          <p:nvSpPr>
            <p:cNvPr id="40" name="Oval 39"/>
            <p:cNvSpPr/>
            <p:nvPr/>
          </p:nvSpPr>
          <p:spPr>
            <a:xfrm>
              <a:off x="2952668" y="4257058"/>
              <a:ext cx="108650" cy="1086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9389030" y="2085775"/>
            <a:ext cx="2246365" cy="1761500"/>
            <a:chOff x="3606596" y="2271773"/>
            <a:chExt cx="2553229" cy="195074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5594178" y="3006207"/>
                  <a:ext cx="56564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U" sz="1400" b="0" i="1" smtClean="0">
                            <a:latin typeface="Cambria Math"/>
                          </a:rPr>
                          <m:t>2</m:t>
                        </m:r>
                        <m:sSub>
                          <m:sSubPr>
                            <m:ctrlPr>
                              <a:rPr lang="en-AU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sz="14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AU" sz="1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AU" sz="1400" dirty="0"/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94178" y="3006207"/>
                  <a:ext cx="565647" cy="307777"/>
                </a:xfrm>
                <a:prstGeom prst="rect">
                  <a:avLst/>
                </a:prstGeom>
                <a:blipFill>
                  <a:blip r:embed="rId10"/>
                  <a:stretch>
                    <a:fillRect b="-15217"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0" name="Freeform 49"/>
            <p:cNvSpPr/>
            <p:nvPr/>
          </p:nvSpPr>
          <p:spPr>
            <a:xfrm>
              <a:off x="3727855" y="2371968"/>
              <a:ext cx="450762" cy="458669"/>
            </a:xfrm>
            <a:custGeom>
              <a:avLst/>
              <a:gdLst>
                <a:gd name="connsiteX0" fmla="*/ 0 w 407194"/>
                <a:gd name="connsiteY0" fmla="*/ 0 h 414337"/>
                <a:gd name="connsiteX1" fmla="*/ 269082 w 407194"/>
                <a:gd name="connsiteY1" fmla="*/ 171450 h 414337"/>
                <a:gd name="connsiteX2" fmla="*/ 407194 w 407194"/>
                <a:gd name="connsiteY2" fmla="*/ 414337 h 414337"/>
                <a:gd name="connsiteX3" fmla="*/ 407194 w 407194"/>
                <a:gd name="connsiteY3" fmla="*/ 414337 h 414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7194" h="414337">
                  <a:moveTo>
                    <a:pt x="0" y="0"/>
                  </a:moveTo>
                  <a:cubicBezTo>
                    <a:pt x="100608" y="51197"/>
                    <a:pt x="201216" y="102394"/>
                    <a:pt x="269082" y="171450"/>
                  </a:cubicBezTo>
                  <a:cubicBezTo>
                    <a:pt x="336948" y="240506"/>
                    <a:pt x="407194" y="414337"/>
                    <a:pt x="407194" y="414337"/>
                  </a:cubicBezTo>
                  <a:lnTo>
                    <a:pt x="407194" y="414337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722584" y="2371968"/>
              <a:ext cx="453398" cy="458669"/>
            </a:xfrm>
            <a:custGeom>
              <a:avLst/>
              <a:gdLst>
                <a:gd name="connsiteX0" fmla="*/ 0 w 409575"/>
                <a:gd name="connsiteY0" fmla="*/ 0 h 414337"/>
                <a:gd name="connsiteX1" fmla="*/ 145256 w 409575"/>
                <a:gd name="connsiteY1" fmla="*/ 276225 h 414337"/>
                <a:gd name="connsiteX2" fmla="*/ 409575 w 409575"/>
                <a:gd name="connsiteY2" fmla="*/ 414337 h 414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9575" h="414337">
                  <a:moveTo>
                    <a:pt x="0" y="0"/>
                  </a:moveTo>
                  <a:cubicBezTo>
                    <a:pt x="38497" y="103584"/>
                    <a:pt x="76994" y="207169"/>
                    <a:pt x="145256" y="276225"/>
                  </a:cubicBezTo>
                  <a:cubicBezTo>
                    <a:pt x="213518" y="345281"/>
                    <a:pt x="311546" y="379809"/>
                    <a:pt x="409575" y="414337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024784" y="2379877"/>
              <a:ext cx="453398" cy="445490"/>
            </a:xfrm>
            <a:custGeom>
              <a:avLst/>
              <a:gdLst>
                <a:gd name="connsiteX0" fmla="*/ 0 w 409575"/>
                <a:gd name="connsiteY0" fmla="*/ 402431 h 402431"/>
                <a:gd name="connsiteX1" fmla="*/ 154782 w 409575"/>
                <a:gd name="connsiteY1" fmla="*/ 150018 h 402431"/>
                <a:gd name="connsiteX2" fmla="*/ 409575 w 409575"/>
                <a:gd name="connsiteY2" fmla="*/ 0 h 402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9575" h="402431">
                  <a:moveTo>
                    <a:pt x="0" y="402431"/>
                  </a:moveTo>
                  <a:cubicBezTo>
                    <a:pt x="43260" y="309760"/>
                    <a:pt x="86520" y="217090"/>
                    <a:pt x="154782" y="150018"/>
                  </a:cubicBezTo>
                  <a:cubicBezTo>
                    <a:pt x="223045" y="82946"/>
                    <a:pt x="316310" y="41473"/>
                    <a:pt x="409575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027421" y="2379877"/>
              <a:ext cx="448125" cy="445490"/>
            </a:xfrm>
            <a:custGeom>
              <a:avLst/>
              <a:gdLst>
                <a:gd name="connsiteX0" fmla="*/ 0 w 404812"/>
                <a:gd name="connsiteY0" fmla="*/ 402431 h 402431"/>
                <a:gd name="connsiteX1" fmla="*/ 271462 w 404812"/>
                <a:gd name="connsiteY1" fmla="*/ 250031 h 402431"/>
                <a:gd name="connsiteX2" fmla="*/ 404812 w 404812"/>
                <a:gd name="connsiteY2" fmla="*/ 0 h 402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4812" h="402431">
                  <a:moveTo>
                    <a:pt x="0" y="402431"/>
                  </a:moveTo>
                  <a:cubicBezTo>
                    <a:pt x="101996" y="359767"/>
                    <a:pt x="203993" y="317103"/>
                    <a:pt x="271462" y="250031"/>
                  </a:cubicBezTo>
                  <a:cubicBezTo>
                    <a:pt x="338931" y="182959"/>
                    <a:pt x="371871" y="91479"/>
                    <a:pt x="404812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022148" y="3671533"/>
              <a:ext cx="461306" cy="458671"/>
            </a:xfrm>
            <a:custGeom>
              <a:avLst/>
              <a:gdLst>
                <a:gd name="connsiteX0" fmla="*/ 0 w 416719"/>
                <a:gd name="connsiteY0" fmla="*/ 0 h 414338"/>
                <a:gd name="connsiteX1" fmla="*/ 257175 w 416719"/>
                <a:gd name="connsiteY1" fmla="*/ 150019 h 414338"/>
                <a:gd name="connsiteX2" fmla="*/ 416719 w 416719"/>
                <a:gd name="connsiteY2" fmla="*/ 414338 h 414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6719" h="414338">
                  <a:moveTo>
                    <a:pt x="0" y="0"/>
                  </a:moveTo>
                  <a:cubicBezTo>
                    <a:pt x="93861" y="40481"/>
                    <a:pt x="187722" y="80963"/>
                    <a:pt x="257175" y="150019"/>
                  </a:cubicBezTo>
                  <a:cubicBezTo>
                    <a:pt x="326628" y="219075"/>
                    <a:pt x="371673" y="316706"/>
                    <a:pt x="416719" y="41433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022148" y="3671533"/>
              <a:ext cx="463942" cy="458671"/>
            </a:xfrm>
            <a:custGeom>
              <a:avLst/>
              <a:gdLst>
                <a:gd name="connsiteX0" fmla="*/ 0 w 419100"/>
                <a:gd name="connsiteY0" fmla="*/ 0 h 414338"/>
                <a:gd name="connsiteX1" fmla="*/ 161925 w 419100"/>
                <a:gd name="connsiteY1" fmla="*/ 278606 h 414338"/>
                <a:gd name="connsiteX2" fmla="*/ 419100 w 419100"/>
                <a:gd name="connsiteY2" fmla="*/ 414338 h 414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100" h="414338">
                  <a:moveTo>
                    <a:pt x="0" y="0"/>
                  </a:moveTo>
                  <a:cubicBezTo>
                    <a:pt x="46037" y="104775"/>
                    <a:pt x="92075" y="209550"/>
                    <a:pt x="161925" y="278606"/>
                  </a:cubicBezTo>
                  <a:cubicBezTo>
                    <a:pt x="231775" y="347662"/>
                    <a:pt x="325437" y="381000"/>
                    <a:pt x="419100" y="41433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733128" y="3676806"/>
              <a:ext cx="442854" cy="448125"/>
            </a:xfrm>
            <a:custGeom>
              <a:avLst/>
              <a:gdLst>
                <a:gd name="connsiteX0" fmla="*/ 400050 w 400050"/>
                <a:gd name="connsiteY0" fmla="*/ 0 h 404812"/>
                <a:gd name="connsiteX1" fmla="*/ 150019 w 400050"/>
                <a:gd name="connsiteY1" fmla="*/ 166687 h 404812"/>
                <a:gd name="connsiteX2" fmla="*/ 0 w 400050"/>
                <a:gd name="connsiteY2" fmla="*/ 404812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0050" h="404812">
                  <a:moveTo>
                    <a:pt x="400050" y="0"/>
                  </a:moveTo>
                  <a:cubicBezTo>
                    <a:pt x="308372" y="49609"/>
                    <a:pt x="216694" y="99218"/>
                    <a:pt x="150019" y="166687"/>
                  </a:cubicBezTo>
                  <a:cubicBezTo>
                    <a:pt x="83344" y="234156"/>
                    <a:pt x="41672" y="319484"/>
                    <a:pt x="0" y="40481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727855" y="3682077"/>
              <a:ext cx="448126" cy="448126"/>
            </a:xfrm>
            <a:custGeom>
              <a:avLst/>
              <a:gdLst>
                <a:gd name="connsiteX0" fmla="*/ 0 w 404813"/>
                <a:gd name="connsiteY0" fmla="*/ 404813 h 404813"/>
                <a:gd name="connsiteX1" fmla="*/ 266700 w 404813"/>
                <a:gd name="connsiteY1" fmla="*/ 235744 h 404813"/>
                <a:gd name="connsiteX2" fmla="*/ 404813 w 404813"/>
                <a:gd name="connsiteY2" fmla="*/ 0 h 404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4813" h="404813">
                  <a:moveTo>
                    <a:pt x="0" y="404813"/>
                  </a:moveTo>
                  <a:cubicBezTo>
                    <a:pt x="99615" y="354013"/>
                    <a:pt x="199231" y="303213"/>
                    <a:pt x="266700" y="235744"/>
                  </a:cubicBezTo>
                  <a:cubicBezTo>
                    <a:pt x="334169" y="168275"/>
                    <a:pt x="369491" y="84137"/>
                    <a:pt x="404813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178617" y="2828002"/>
              <a:ext cx="81717" cy="848804"/>
            </a:xfrm>
            <a:custGeom>
              <a:avLst/>
              <a:gdLst>
                <a:gd name="connsiteX0" fmla="*/ 0 w 73819"/>
                <a:gd name="connsiteY0" fmla="*/ 0 h 766763"/>
                <a:gd name="connsiteX1" fmla="*/ 73819 w 73819"/>
                <a:gd name="connsiteY1" fmla="*/ 388144 h 766763"/>
                <a:gd name="connsiteX2" fmla="*/ 0 w 73819"/>
                <a:gd name="connsiteY2" fmla="*/ 766763 h 766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819" h="766763">
                  <a:moveTo>
                    <a:pt x="0" y="0"/>
                  </a:moveTo>
                  <a:cubicBezTo>
                    <a:pt x="36909" y="130175"/>
                    <a:pt x="73819" y="260350"/>
                    <a:pt x="73819" y="388144"/>
                  </a:cubicBezTo>
                  <a:cubicBezTo>
                    <a:pt x="73819" y="515938"/>
                    <a:pt x="36909" y="641350"/>
                    <a:pt x="0" y="766763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088942" y="2825366"/>
              <a:ext cx="94948" cy="851439"/>
            </a:xfrm>
            <a:custGeom>
              <a:avLst/>
              <a:gdLst>
                <a:gd name="connsiteX0" fmla="*/ 76246 w 85771"/>
                <a:gd name="connsiteY0" fmla="*/ 0 h 769144"/>
                <a:gd name="connsiteX1" fmla="*/ 46 w 85771"/>
                <a:gd name="connsiteY1" fmla="*/ 404812 h 769144"/>
                <a:gd name="connsiteX2" fmla="*/ 85771 w 85771"/>
                <a:gd name="connsiteY2" fmla="*/ 769144 h 769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771" h="769144">
                  <a:moveTo>
                    <a:pt x="76246" y="0"/>
                  </a:moveTo>
                  <a:cubicBezTo>
                    <a:pt x="37352" y="138310"/>
                    <a:pt x="-1541" y="276621"/>
                    <a:pt x="46" y="404812"/>
                  </a:cubicBezTo>
                  <a:cubicBezTo>
                    <a:pt x="1633" y="533003"/>
                    <a:pt x="43702" y="651073"/>
                    <a:pt x="85771" y="769144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027421" y="2820094"/>
              <a:ext cx="68553" cy="861984"/>
            </a:xfrm>
            <a:custGeom>
              <a:avLst/>
              <a:gdLst>
                <a:gd name="connsiteX0" fmla="*/ 0 w 61927"/>
                <a:gd name="connsiteY0" fmla="*/ 0 h 778669"/>
                <a:gd name="connsiteX1" fmla="*/ 61912 w 61927"/>
                <a:gd name="connsiteY1" fmla="*/ 411957 h 778669"/>
                <a:gd name="connsiteX2" fmla="*/ 4762 w 61927"/>
                <a:gd name="connsiteY2" fmla="*/ 778669 h 778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27" h="778669">
                  <a:moveTo>
                    <a:pt x="0" y="0"/>
                  </a:moveTo>
                  <a:cubicBezTo>
                    <a:pt x="30559" y="141089"/>
                    <a:pt x="61118" y="282179"/>
                    <a:pt x="61912" y="411957"/>
                  </a:cubicBezTo>
                  <a:cubicBezTo>
                    <a:pt x="62706" y="541735"/>
                    <a:pt x="33734" y="660202"/>
                    <a:pt x="4762" y="778669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937715" y="2817458"/>
              <a:ext cx="97613" cy="875163"/>
            </a:xfrm>
            <a:custGeom>
              <a:avLst/>
              <a:gdLst>
                <a:gd name="connsiteX0" fmla="*/ 76272 w 88178"/>
                <a:gd name="connsiteY0" fmla="*/ 0 h 790575"/>
                <a:gd name="connsiteX1" fmla="*/ 72 w 88178"/>
                <a:gd name="connsiteY1" fmla="*/ 419100 h 790575"/>
                <a:gd name="connsiteX2" fmla="*/ 88178 w 88178"/>
                <a:gd name="connsiteY2" fmla="*/ 790575 h 790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178" h="790575">
                  <a:moveTo>
                    <a:pt x="76272" y="0"/>
                  </a:moveTo>
                  <a:cubicBezTo>
                    <a:pt x="37180" y="143669"/>
                    <a:pt x="-1912" y="287338"/>
                    <a:pt x="72" y="419100"/>
                  </a:cubicBezTo>
                  <a:cubicBezTo>
                    <a:pt x="2056" y="550862"/>
                    <a:pt x="45117" y="670718"/>
                    <a:pt x="88178" y="79057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178617" y="2730458"/>
              <a:ext cx="848803" cy="100180"/>
            </a:xfrm>
            <a:custGeom>
              <a:avLst/>
              <a:gdLst>
                <a:gd name="connsiteX0" fmla="*/ 0 w 766763"/>
                <a:gd name="connsiteY0" fmla="*/ 90497 h 90497"/>
                <a:gd name="connsiteX1" fmla="*/ 385763 w 766763"/>
                <a:gd name="connsiteY1" fmla="*/ 10 h 90497"/>
                <a:gd name="connsiteX2" fmla="*/ 766763 w 766763"/>
                <a:gd name="connsiteY2" fmla="*/ 85735 h 90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66763" h="90497">
                  <a:moveTo>
                    <a:pt x="0" y="90497"/>
                  </a:moveTo>
                  <a:cubicBezTo>
                    <a:pt x="128984" y="45650"/>
                    <a:pt x="257969" y="804"/>
                    <a:pt x="385763" y="10"/>
                  </a:cubicBezTo>
                  <a:cubicBezTo>
                    <a:pt x="513557" y="-784"/>
                    <a:pt x="640160" y="42475"/>
                    <a:pt x="766763" y="8573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173346" y="2830638"/>
              <a:ext cx="859346" cy="84353"/>
            </a:xfrm>
            <a:custGeom>
              <a:avLst/>
              <a:gdLst>
                <a:gd name="connsiteX0" fmla="*/ 0 w 776287"/>
                <a:gd name="connsiteY0" fmla="*/ 0 h 76200"/>
                <a:gd name="connsiteX1" fmla="*/ 395287 w 776287"/>
                <a:gd name="connsiteY1" fmla="*/ 76200 h 76200"/>
                <a:gd name="connsiteX2" fmla="*/ 776287 w 776287"/>
                <a:gd name="connsiteY2" fmla="*/ 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76287" h="76200">
                  <a:moveTo>
                    <a:pt x="0" y="0"/>
                  </a:moveTo>
                  <a:cubicBezTo>
                    <a:pt x="132953" y="38100"/>
                    <a:pt x="265906" y="76200"/>
                    <a:pt x="395287" y="76200"/>
                  </a:cubicBezTo>
                  <a:cubicBezTo>
                    <a:pt x="524668" y="76200"/>
                    <a:pt x="650477" y="38100"/>
                    <a:pt x="776287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181253" y="3579271"/>
              <a:ext cx="856712" cy="94897"/>
            </a:xfrm>
            <a:custGeom>
              <a:avLst/>
              <a:gdLst>
                <a:gd name="connsiteX0" fmla="*/ 0 w 773907"/>
                <a:gd name="connsiteY0" fmla="*/ 85725 h 85725"/>
                <a:gd name="connsiteX1" fmla="*/ 400050 w 773907"/>
                <a:gd name="connsiteY1" fmla="*/ 0 h 85725"/>
                <a:gd name="connsiteX2" fmla="*/ 773907 w 773907"/>
                <a:gd name="connsiteY2" fmla="*/ 85725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73907" h="85725">
                  <a:moveTo>
                    <a:pt x="0" y="85725"/>
                  </a:moveTo>
                  <a:cubicBezTo>
                    <a:pt x="135533" y="42862"/>
                    <a:pt x="271066" y="0"/>
                    <a:pt x="400050" y="0"/>
                  </a:cubicBezTo>
                  <a:cubicBezTo>
                    <a:pt x="529034" y="0"/>
                    <a:pt x="651470" y="42862"/>
                    <a:pt x="773907" y="8572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4181253" y="3671533"/>
              <a:ext cx="843531" cy="89628"/>
            </a:xfrm>
            <a:custGeom>
              <a:avLst/>
              <a:gdLst>
                <a:gd name="connsiteX0" fmla="*/ 0 w 762000"/>
                <a:gd name="connsiteY0" fmla="*/ 2381 h 80965"/>
                <a:gd name="connsiteX1" fmla="*/ 409575 w 762000"/>
                <a:gd name="connsiteY1" fmla="*/ 80963 h 80965"/>
                <a:gd name="connsiteX2" fmla="*/ 762000 w 762000"/>
                <a:gd name="connsiteY2" fmla="*/ 0 h 80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62000" h="80965">
                  <a:moveTo>
                    <a:pt x="0" y="2381"/>
                  </a:moveTo>
                  <a:cubicBezTo>
                    <a:pt x="141287" y="41870"/>
                    <a:pt x="282575" y="81360"/>
                    <a:pt x="409575" y="80963"/>
                  </a:cubicBezTo>
                  <a:cubicBezTo>
                    <a:pt x="536575" y="80566"/>
                    <a:pt x="649287" y="40283"/>
                    <a:pt x="76200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727855" y="2271773"/>
              <a:ext cx="1766143" cy="105467"/>
            </a:xfrm>
            <a:custGeom>
              <a:avLst/>
              <a:gdLst>
                <a:gd name="connsiteX0" fmla="*/ 0 w 1595438"/>
                <a:gd name="connsiteY0" fmla="*/ 88130 h 95273"/>
                <a:gd name="connsiteX1" fmla="*/ 795338 w 1595438"/>
                <a:gd name="connsiteY1" fmla="*/ 23 h 95273"/>
                <a:gd name="connsiteX2" fmla="*/ 1595438 w 1595438"/>
                <a:gd name="connsiteY2" fmla="*/ 95273 h 95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95438" h="95273">
                  <a:moveTo>
                    <a:pt x="0" y="88130"/>
                  </a:moveTo>
                  <a:cubicBezTo>
                    <a:pt x="264716" y="43481"/>
                    <a:pt x="529432" y="-1168"/>
                    <a:pt x="795338" y="23"/>
                  </a:cubicBezTo>
                  <a:cubicBezTo>
                    <a:pt x="1061244" y="1213"/>
                    <a:pt x="1328341" y="48243"/>
                    <a:pt x="1595438" y="95273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722584" y="2366696"/>
              <a:ext cx="1774050" cy="108103"/>
            </a:xfrm>
            <a:custGeom>
              <a:avLst/>
              <a:gdLst>
                <a:gd name="connsiteX0" fmla="*/ 0 w 1602581"/>
                <a:gd name="connsiteY0" fmla="*/ 7144 h 97654"/>
                <a:gd name="connsiteX1" fmla="*/ 800100 w 1602581"/>
                <a:gd name="connsiteY1" fmla="*/ 97632 h 97654"/>
                <a:gd name="connsiteX2" fmla="*/ 1602581 w 1602581"/>
                <a:gd name="connsiteY2" fmla="*/ 0 h 9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2581" h="97654">
                  <a:moveTo>
                    <a:pt x="0" y="7144"/>
                  </a:moveTo>
                  <a:cubicBezTo>
                    <a:pt x="266501" y="52983"/>
                    <a:pt x="533003" y="98823"/>
                    <a:pt x="800100" y="97632"/>
                  </a:cubicBezTo>
                  <a:cubicBezTo>
                    <a:pt x="1067197" y="96441"/>
                    <a:pt x="1334889" y="48220"/>
                    <a:pt x="1602581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725219" y="4045821"/>
              <a:ext cx="1766143" cy="89655"/>
            </a:xfrm>
            <a:custGeom>
              <a:avLst/>
              <a:gdLst>
                <a:gd name="connsiteX0" fmla="*/ 0 w 1595438"/>
                <a:gd name="connsiteY0" fmla="*/ 80989 h 80989"/>
                <a:gd name="connsiteX1" fmla="*/ 819150 w 1595438"/>
                <a:gd name="connsiteY1" fmla="*/ 27 h 80989"/>
                <a:gd name="connsiteX2" fmla="*/ 1595438 w 1595438"/>
                <a:gd name="connsiteY2" fmla="*/ 73845 h 80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95438" h="80989">
                  <a:moveTo>
                    <a:pt x="0" y="80989"/>
                  </a:moveTo>
                  <a:cubicBezTo>
                    <a:pt x="276622" y="41103"/>
                    <a:pt x="553244" y="1218"/>
                    <a:pt x="819150" y="27"/>
                  </a:cubicBezTo>
                  <a:cubicBezTo>
                    <a:pt x="1085056" y="-1164"/>
                    <a:pt x="1340247" y="36340"/>
                    <a:pt x="1595438" y="738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725219" y="4130203"/>
              <a:ext cx="1768779" cy="92314"/>
            </a:xfrm>
            <a:custGeom>
              <a:avLst/>
              <a:gdLst>
                <a:gd name="connsiteX0" fmla="*/ 0 w 1597819"/>
                <a:gd name="connsiteY0" fmla="*/ 9525 h 83391"/>
                <a:gd name="connsiteX1" fmla="*/ 814388 w 1597819"/>
                <a:gd name="connsiteY1" fmla="*/ 83343 h 83391"/>
                <a:gd name="connsiteX2" fmla="*/ 1597819 w 1597819"/>
                <a:gd name="connsiteY2" fmla="*/ 0 h 83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97819" h="83391">
                  <a:moveTo>
                    <a:pt x="0" y="9525"/>
                  </a:moveTo>
                  <a:cubicBezTo>
                    <a:pt x="274042" y="47227"/>
                    <a:pt x="548085" y="84930"/>
                    <a:pt x="814388" y="83343"/>
                  </a:cubicBezTo>
                  <a:cubicBezTo>
                    <a:pt x="1080691" y="81756"/>
                    <a:pt x="1339255" y="40878"/>
                    <a:pt x="1597819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606596" y="2369333"/>
              <a:ext cx="115988" cy="1771415"/>
            </a:xfrm>
            <a:custGeom>
              <a:avLst/>
              <a:gdLst>
                <a:gd name="connsiteX0" fmla="*/ 102396 w 104777"/>
                <a:gd name="connsiteY0" fmla="*/ 0 h 1600200"/>
                <a:gd name="connsiteX1" fmla="*/ 2 w 104777"/>
                <a:gd name="connsiteY1" fmla="*/ 790575 h 1600200"/>
                <a:gd name="connsiteX2" fmla="*/ 104777 w 104777"/>
                <a:gd name="connsiteY2" fmla="*/ 1600200 h 16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777" h="1600200">
                  <a:moveTo>
                    <a:pt x="102396" y="0"/>
                  </a:moveTo>
                  <a:cubicBezTo>
                    <a:pt x="51000" y="261937"/>
                    <a:pt x="-395" y="523875"/>
                    <a:pt x="2" y="790575"/>
                  </a:cubicBezTo>
                  <a:cubicBezTo>
                    <a:pt x="399" y="1057275"/>
                    <a:pt x="52588" y="1328737"/>
                    <a:pt x="104777" y="160020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722584" y="2358788"/>
              <a:ext cx="113360" cy="1781959"/>
            </a:xfrm>
            <a:custGeom>
              <a:avLst/>
              <a:gdLst>
                <a:gd name="connsiteX0" fmla="*/ 0 w 102403"/>
                <a:gd name="connsiteY0" fmla="*/ 0 h 1609725"/>
                <a:gd name="connsiteX1" fmla="*/ 102394 w 102403"/>
                <a:gd name="connsiteY1" fmla="*/ 792956 h 1609725"/>
                <a:gd name="connsiteX2" fmla="*/ 4762 w 102403"/>
                <a:gd name="connsiteY2" fmla="*/ 1609725 h 160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2403" h="1609725">
                  <a:moveTo>
                    <a:pt x="0" y="0"/>
                  </a:moveTo>
                  <a:cubicBezTo>
                    <a:pt x="50800" y="262334"/>
                    <a:pt x="101600" y="524669"/>
                    <a:pt x="102394" y="792956"/>
                  </a:cubicBezTo>
                  <a:cubicBezTo>
                    <a:pt x="103188" y="1061243"/>
                    <a:pt x="53975" y="1335484"/>
                    <a:pt x="4762" y="160972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488726" y="2366696"/>
              <a:ext cx="94909" cy="1766144"/>
            </a:xfrm>
            <a:custGeom>
              <a:avLst/>
              <a:gdLst>
                <a:gd name="connsiteX0" fmla="*/ 0 w 85736"/>
                <a:gd name="connsiteY0" fmla="*/ 0 h 1595438"/>
                <a:gd name="connsiteX1" fmla="*/ 85725 w 85736"/>
                <a:gd name="connsiteY1" fmla="*/ 804863 h 1595438"/>
                <a:gd name="connsiteX2" fmla="*/ 4763 w 85736"/>
                <a:gd name="connsiteY2" fmla="*/ 1595438 h 159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736" h="1595438">
                  <a:moveTo>
                    <a:pt x="0" y="0"/>
                  </a:moveTo>
                  <a:cubicBezTo>
                    <a:pt x="42465" y="269478"/>
                    <a:pt x="84931" y="538957"/>
                    <a:pt x="85725" y="804863"/>
                  </a:cubicBezTo>
                  <a:cubicBezTo>
                    <a:pt x="86519" y="1070769"/>
                    <a:pt x="45641" y="1333103"/>
                    <a:pt x="4763" y="159543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377990" y="2364060"/>
              <a:ext cx="116009" cy="1763507"/>
            </a:xfrm>
            <a:custGeom>
              <a:avLst/>
              <a:gdLst>
                <a:gd name="connsiteX0" fmla="*/ 97652 w 104796"/>
                <a:gd name="connsiteY0" fmla="*/ 0 h 1593056"/>
                <a:gd name="connsiteX1" fmla="*/ 21 w 104796"/>
                <a:gd name="connsiteY1" fmla="*/ 816769 h 1593056"/>
                <a:gd name="connsiteX2" fmla="*/ 104796 w 104796"/>
                <a:gd name="connsiteY2" fmla="*/ 1593056 h 1593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796" h="1593056">
                  <a:moveTo>
                    <a:pt x="97652" y="0"/>
                  </a:moveTo>
                  <a:cubicBezTo>
                    <a:pt x="48241" y="275630"/>
                    <a:pt x="-1170" y="551260"/>
                    <a:pt x="21" y="816769"/>
                  </a:cubicBezTo>
                  <a:cubicBezTo>
                    <a:pt x="1212" y="1082278"/>
                    <a:pt x="53004" y="1337667"/>
                    <a:pt x="104796" y="159305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4" name="Oval 73"/>
            <p:cNvSpPr/>
            <p:nvPr/>
          </p:nvSpPr>
          <p:spPr>
            <a:xfrm>
              <a:off x="3673106" y="2320903"/>
              <a:ext cx="108650" cy="1086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  <p:sp>
          <p:nvSpPr>
            <p:cNvPr id="75" name="Oval 74"/>
            <p:cNvSpPr/>
            <p:nvPr/>
          </p:nvSpPr>
          <p:spPr>
            <a:xfrm>
              <a:off x="5426482" y="2315993"/>
              <a:ext cx="108650" cy="1086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  <p:sp>
          <p:nvSpPr>
            <p:cNvPr id="76" name="Oval 75"/>
            <p:cNvSpPr/>
            <p:nvPr/>
          </p:nvSpPr>
          <p:spPr>
            <a:xfrm>
              <a:off x="4124281" y="2781583"/>
              <a:ext cx="108650" cy="1086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  <p:sp>
          <p:nvSpPr>
            <p:cNvPr id="77" name="Oval 76"/>
            <p:cNvSpPr/>
            <p:nvPr/>
          </p:nvSpPr>
          <p:spPr>
            <a:xfrm>
              <a:off x="4970251" y="2771688"/>
              <a:ext cx="108650" cy="1086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  <p:sp>
          <p:nvSpPr>
            <p:cNvPr id="78" name="Oval 77"/>
            <p:cNvSpPr/>
            <p:nvPr/>
          </p:nvSpPr>
          <p:spPr>
            <a:xfrm>
              <a:off x="3677393" y="4081149"/>
              <a:ext cx="108650" cy="1086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  <p:sp>
          <p:nvSpPr>
            <p:cNvPr id="79" name="Oval 78"/>
            <p:cNvSpPr/>
            <p:nvPr/>
          </p:nvSpPr>
          <p:spPr>
            <a:xfrm>
              <a:off x="4125746" y="3614572"/>
              <a:ext cx="108650" cy="1086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  <p:sp>
          <p:nvSpPr>
            <p:cNvPr id="80" name="Oval 79"/>
            <p:cNvSpPr/>
            <p:nvPr/>
          </p:nvSpPr>
          <p:spPr>
            <a:xfrm>
              <a:off x="4970980" y="3619844"/>
              <a:ext cx="108650" cy="1086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  <p:sp>
          <p:nvSpPr>
            <p:cNvPr id="81" name="Oval 80"/>
            <p:cNvSpPr/>
            <p:nvPr/>
          </p:nvSpPr>
          <p:spPr>
            <a:xfrm>
              <a:off x="5435701" y="4069919"/>
              <a:ext cx="108650" cy="1086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8604448" y="4132863"/>
            <a:ext cx="3455258" cy="2535968"/>
            <a:chOff x="6376790" y="1952151"/>
            <a:chExt cx="3371572" cy="2516703"/>
          </a:xfrm>
        </p:grpSpPr>
        <p:grpSp>
          <p:nvGrpSpPr>
            <p:cNvPr id="83" name="Group 82"/>
            <p:cNvGrpSpPr/>
            <p:nvPr/>
          </p:nvGrpSpPr>
          <p:grpSpPr>
            <a:xfrm rot="900000">
              <a:off x="7010466" y="2638524"/>
              <a:ext cx="431272" cy="371786"/>
              <a:chOff x="3779912" y="1052736"/>
              <a:chExt cx="751764" cy="648072"/>
            </a:xfrm>
          </p:grpSpPr>
          <p:grpSp>
            <p:nvGrpSpPr>
              <p:cNvPr id="229" name="Group 228"/>
              <p:cNvGrpSpPr/>
              <p:nvPr/>
            </p:nvGrpSpPr>
            <p:grpSpPr>
              <a:xfrm>
                <a:off x="3779912" y="1052736"/>
                <a:ext cx="751764" cy="648072"/>
                <a:chOff x="3779912" y="1052736"/>
                <a:chExt cx="751764" cy="648072"/>
              </a:xfrm>
            </p:grpSpPr>
            <p:cxnSp>
              <p:nvCxnSpPr>
                <p:cNvPr id="231" name="Straight Connector 230"/>
                <p:cNvCxnSpPr/>
                <p:nvPr/>
              </p:nvCxnSpPr>
              <p:spPr>
                <a:xfrm>
                  <a:off x="3941930" y="1052736"/>
                  <a:ext cx="427728" cy="6480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231"/>
                <p:cNvCxnSpPr/>
                <p:nvPr/>
              </p:nvCxnSpPr>
              <p:spPr>
                <a:xfrm flipV="1">
                  <a:off x="3941930" y="1052736"/>
                  <a:ext cx="427728" cy="6480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/>
                <p:cNvCxnSpPr/>
                <p:nvPr/>
              </p:nvCxnSpPr>
              <p:spPr>
                <a:xfrm>
                  <a:off x="3779912" y="1376772"/>
                  <a:ext cx="75176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>
                <a:xfrm>
                  <a:off x="4369658" y="1052736"/>
                  <a:ext cx="162018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/>
                <p:cNvCxnSpPr/>
                <p:nvPr/>
              </p:nvCxnSpPr>
              <p:spPr>
                <a:xfrm flipH="1">
                  <a:off x="4369658" y="1376772"/>
                  <a:ext cx="162018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 flipH="1">
                  <a:off x="3941930" y="1700808"/>
                  <a:ext cx="42772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 flipH="1" flipV="1">
                  <a:off x="3779912" y="1376772"/>
                  <a:ext cx="162018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>
                  <a:off x="3941930" y="1052736"/>
                  <a:ext cx="42772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/>
              </p:nvCxnSpPr>
              <p:spPr>
                <a:xfrm flipH="1">
                  <a:off x="3779912" y="1052736"/>
                  <a:ext cx="589746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>
                  <a:off x="3779912" y="1376772"/>
                  <a:ext cx="589746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/>
                <p:nvPr/>
              </p:nvCxnSpPr>
              <p:spPr>
                <a:xfrm flipV="1">
                  <a:off x="4369658" y="1052736"/>
                  <a:ext cx="0" cy="6480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/>
                <p:cNvCxnSpPr/>
                <p:nvPr/>
              </p:nvCxnSpPr>
              <p:spPr>
                <a:xfrm>
                  <a:off x="3941930" y="1052736"/>
                  <a:ext cx="589746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/>
                <p:cNvCxnSpPr/>
                <p:nvPr/>
              </p:nvCxnSpPr>
              <p:spPr>
                <a:xfrm flipH="1">
                  <a:off x="3941930" y="1376772"/>
                  <a:ext cx="589746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/>
                <p:cNvCxnSpPr/>
                <p:nvPr/>
              </p:nvCxnSpPr>
              <p:spPr>
                <a:xfrm flipV="1">
                  <a:off x="3941930" y="1052736"/>
                  <a:ext cx="0" cy="6480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0" name="Straight Connector 229"/>
              <p:cNvCxnSpPr/>
              <p:nvPr/>
            </p:nvCxnSpPr>
            <p:spPr>
              <a:xfrm flipH="1">
                <a:off x="3779912" y="1052736"/>
                <a:ext cx="162018" cy="32403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Group 83"/>
            <p:cNvGrpSpPr/>
            <p:nvPr/>
          </p:nvGrpSpPr>
          <p:grpSpPr>
            <a:xfrm>
              <a:off x="6379414" y="1955906"/>
              <a:ext cx="427794" cy="429105"/>
              <a:chOff x="2109788" y="1671638"/>
              <a:chExt cx="776288" cy="778668"/>
            </a:xfrm>
          </p:grpSpPr>
          <p:cxnSp>
            <p:nvCxnSpPr>
              <p:cNvPr id="213" name="Straight Connector 212"/>
              <p:cNvCxnSpPr/>
              <p:nvPr/>
            </p:nvCxnSpPr>
            <p:spPr>
              <a:xfrm>
                <a:off x="2871788" y="1945481"/>
                <a:ext cx="14288" cy="27384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 flipH="1" flipV="1">
                <a:off x="2109788" y="2181225"/>
                <a:ext cx="776288" cy="404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>
                <a:off x="2627784" y="1680405"/>
                <a:ext cx="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>
                <a:off x="2605088" y="1676400"/>
                <a:ext cx="45243" cy="77152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 flipH="1">
                <a:off x="2371725" y="2216944"/>
                <a:ext cx="511970" cy="2309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 flipH="1">
                <a:off x="2652713" y="2214563"/>
                <a:ext cx="230982" cy="23336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flipH="1">
                <a:off x="2369344" y="1671638"/>
                <a:ext cx="233362" cy="7786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 flipH="1" flipV="1">
                <a:off x="2109788" y="2185988"/>
                <a:ext cx="259556" cy="26431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 flipV="1">
                <a:off x="2109788" y="1950244"/>
                <a:ext cx="764381" cy="23574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/>
              <p:nvPr/>
            </p:nvCxnSpPr>
            <p:spPr>
              <a:xfrm flipH="1" flipV="1">
                <a:off x="2602706" y="1671638"/>
                <a:ext cx="271464" cy="2786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/>
            </p:nvCxnSpPr>
            <p:spPr>
              <a:xfrm flipH="1">
                <a:off x="2114550" y="1671638"/>
                <a:ext cx="488156" cy="5072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>
                <a:off x="2114550" y="2178844"/>
                <a:ext cx="538163" cy="2690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 flipH="1">
                <a:off x="2369344" y="2447925"/>
                <a:ext cx="28337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 flipV="1">
                <a:off x="2369344" y="1957388"/>
                <a:ext cx="500062" cy="4905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flipH="1">
                <a:off x="2647950" y="1943100"/>
                <a:ext cx="221456" cy="50482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>
                <a:off x="2600325" y="1674019"/>
                <a:ext cx="278606" cy="5476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oup 84"/>
            <p:cNvGrpSpPr/>
            <p:nvPr/>
          </p:nvGrpSpPr>
          <p:grpSpPr>
            <a:xfrm rot="16200000">
              <a:off x="6377446" y="4040404"/>
              <a:ext cx="427793" cy="429105"/>
              <a:chOff x="2109788" y="1671638"/>
              <a:chExt cx="776288" cy="778668"/>
            </a:xfrm>
          </p:grpSpPr>
          <p:cxnSp>
            <p:nvCxnSpPr>
              <p:cNvPr id="197" name="Straight Connector 196"/>
              <p:cNvCxnSpPr/>
              <p:nvPr/>
            </p:nvCxnSpPr>
            <p:spPr>
              <a:xfrm>
                <a:off x="2871788" y="1945481"/>
                <a:ext cx="14288" cy="27384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 flipH="1" flipV="1">
                <a:off x="2109788" y="2181225"/>
                <a:ext cx="776288" cy="404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2627784" y="1680405"/>
                <a:ext cx="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2605088" y="1676400"/>
                <a:ext cx="45243" cy="77152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flipH="1">
                <a:off x="2371725" y="2216944"/>
                <a:ext cx="511970" cy="2309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flipH="1">
                <a:off x="2652713" y="2214563"/>
                <a:ext cx="230982" cy="23336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 flipH="1">
                <a:off x="2369344" y="1671638"/>
                <a:ext cx="233362" cy="7786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 flipH="1" flipV="1">
                <a:off x="2109788" y="2185988"/>
                <a:ext cx="259556" cy="26431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 flipV="1">
                <a:off x="2109788" y="1950244"/>
                <a:ext cx="764381" cy="23574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 flipH="1" flipV="1">
                <a:off x="2602706" y="1671638"/>
                <a:ext cx="271464" cy="2786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 flipH="1">
                <a:off x="2114550" y="1671638"/>
                <a:ext cx="488156" cy="5072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>
                <a:off x="2114550" y="2178844"/>
                <a:ext cx="538163" cy="2690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 flipH="1">
                <a:off x="2369344" y="2447925"/>
                <a:ext cx="28337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 flipV="1">
                <a:off x="2369344" y="1957388"/>
                <a:ext cx="500062" cy="4905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 flipH="1">
                <a:off x="2647950" y="1943100"/>
                <a:ext cx="221456" cy="50482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>
                <a:off x="2600325" y="1674019"/>
                <a:ext cx="278606" cy="5476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Group 85"/>
            <p:cNvGrpSpPr/>
            <p:nvPr/>
          </p:nvGrpSpPr>
          <p:grpSpPr>
            <a:xfrm rot="10800000">
              <a:off x="8465699" y="4039747"/>
              <a:ext cx="427794" cy="429105"/>
              <a:chOff x="2109788" y="1671638"/>
              <a:chExt cx="776288" cy="778668"/>
            </a:xfrm>
          </p:grpSpPr>
          <p:cxnSp>
            <p:nvCxnSpPr>
              <p:cNvPr id="181" name="Straight Connector 180"/>
              <p:cNvCxnSpPr/>
              <p:nvPr/>
            </p:nvCxnSpPr>
            <p:spPr>
              <a:xfrm>
                <a:off x="2871788" y="1945481"/>
                <a:ext cx="14288" cy="27384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flipH="1" flipV="1">
                <a:off x="2109788" y="2181225"/>
                <a:ext cx="776288" cy="404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2627784" y="1680405"/>
                <a:ext cx="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2605088" y="1676400"/>
                <a:ext cx="45243" cy="77152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flipH="1">
                <a:off x="2371725" y="2216944"/>
                <a:ext cx="511970" cy="2309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 flipH="1">
                <a:off x="2652713" y="2214563"/>
                <a:ext cx="230982" cy="23336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flipH="1">
                <a:off x="2369344" y="1671638"/>
                <a:ext cx="233362" cy="7786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flipH="1" flipV="1">
                <a:off x="2109788" y="2185988"/>
                <a:ext cx="259556" cy="26431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flipV="1">
                <a:off x="2109788" y="1950244"/>
                <a:ext cx="764381" cy="23574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flipH="1" flipV="1">
                <a:off x="2602706" y="1671638"/>
                <a:ext cx="271464" cy="2786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flipH="1">
                <a:off x="2114550" y="1671638"/>
                <a:ext cx="488156" cy="5072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2114550" y="2178844"/>
                <a:ext cx="538163" cy="2690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 flipH="1">
                <a:off x="2369344" y="2447925"/>
                <a:ext cx="28337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flipV="1">
                <a:off x="2369344" y="1957388"/>
                <a:ext cx="500062" cy="4905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flipH="1">
                <a:off x="2647950" y="1943100"/>
                <a:ext cx="221456" cy="50482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>
                <a:off x="2600325" y="1674019"/>
                <a:ext cx="278606" cy="5476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oup 86"/>
            <p:cNvGrpSpPr/>
            <p:nvPr/>
          </p:nvGrpSpPr>
          <p:grpSpPr>
            <a:xfrm rot="5400000">
              <a:off x="8462419" y="1951495"/>
              <a:ext cx="427793" cy="429105"/>
              <a:chOff x="2109788" y="1671638"/>
              <a:chExt cx="776288" cy="778668"/>
            </a:xfrm>
          </p:grpSpPr>
          <p:cxnSp>
            <p:nvCxnSpPr>
              <p:cNvPr id="165" name="Straight Connector 164"/>
              <p:cNvCxnSpPr/>
              <p:nvPr/>
            </p:nvCxnSpPr>
            <p:spPr>
              <a:xfrm>
                <a:off x="2871788" y="1945481"/>
                <a:ext cx="14288" cy="27384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flipH="1" flipV="1">
                <a:off x="2109788" y="2181225"/>
                <a:ext cx="776288" cy="404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2627784" y="1680405"/>
                <a:ext cx="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2605088" y="1676400"/>
                <a:ext cx="45243" cy="77152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flipH="1">
                <a:off x="2371725" y="2216944"/>
                <a:ext cx="511970" cy="2309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flipH="1">
                <a:off x="2652713" y="2214563"/>
                <a:ext cx="230982" cy="23336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flipH="1">
                <a:off x="2369344" y="1671638"/>
                <a:ext cx="233362" cy="7786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flipH="1" flipV="1">
                <a:off x="2109788" y="2185988"/>
                <a:ext cx="259556" cy="26431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flipV="1">
                <a:off x="2109788" y="1950244"/>
                <a:ext cx="764381" cy="23574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flipH="1" flipV="1">
                <a:off x="2602706" y="1671638"/>
                <a:ext cx="271464" cy="2786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flipH="1">
                <a:off x="2114550" y="1671638"/>
                <a:ext cx="488156" cy="5072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2114550" y="2178844"/>
                <a:ext cx="538163" cy="2690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flipH="1">
                <a:off x="2369344" y="2447925"/>
                <a:ext cx="28337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flipV="1">
                <a:off x="2369344" y="1957388"/>
                <a:ext cx="500062" cy="4905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flipH="1">
                <a:off x="2647950" y="1943100"/>
                <a:ext cx="221456" cy="50482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>
                <a:off x="2600325" y="1674019"/>
                <a:ext cx="278606" cy="5476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Group 87"/>
            <p:cNvGrpSpPr/>
            <p:nvPr/>
          </p:nvGrpSpPr>
          <p:grpSpPr>
            <a:xfrm rot="900000">
              <a:off x="7804447" y="3388159"/>
              <a:ext cx="431272" cy="371786"/>
              <a:chOff x="3779912" y="1052736"/>
              <a:chExt cx="751764" cy="648072"/>
            </a:xfrm>
          </p:grpSpPr>
          <p:grpSp>
            <p:nvGrpSpPr>
              <p:cNvPr id="149" name="Group 148"/>
              <p:cNvGrpSpPr/>
              <p:nvPr/>
            </p:nvGrpSpPr>
            <p:grpSpPr>
              <a:xfrm>
                <a:off x="3779912" y="1052736"/>
                <a:ext cx="751764" cy="648072"/>
                <a:chOff x="3779912" y="1052736"/>
                <a:chExt cx="751764" cy="648072"/>
              </a:xfrm>
            </p:grpSpPr>
            <p:cxnSp>
              <p:nvCxnSpPr>
                <p:cNvPr id="151" name="Straight Connector 150"/>
                <p:cNvCxnSpPr/>
                <p:nvPr/>
              </p:nvCxnSpPr>
              <p:spPr>
                <a:xfrm>
                  <a:off x="3941930" y="1052736"/>
                  <a:ext cx="427728" cy="6480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flipV="1">
                  <a:off x="3941930" y="1052736"/>
                  <a:ext cx="427728" cy="6480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>
                  <a:off x="3779912" y="1376772"/>
                  <a:ext cx="75176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>
                  <a:off x="4369658" y="1052736"/>
                  <a:ext cx="162018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 flipH="1">
                  <a:off x="4369658" y="1376772"/>
                  <a:ext cx="162018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 flipH="1">
                  <a:off x="3941930" y="1700808"/>
                  <a:ext cx="42772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 flipH="1" flipV="1">
                  <a:off x="3779912" y="1376772"/>
                  <a:ext cx="162018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/>
                <p:nvPr/>
              </p:nvCxnSpPr>
              <p:spPr>
                <a:xfrm>
                  <a:off x="3941930" y="1052736"/>
                  <a:ext cx="42772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flipH="1">
                  <a:off x="3779912" y="1052736"/>
                  <a:ext cx="589746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>
                  <a:off x="3779912" y="1376772"/>
                  <a:ext cx="589746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 flipV="1">
                  <a:off x="4369658" y="1052736"/>
                  <a:ext cx="0" cy="6480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>
                  <a:off x="3941930" y="1052736"/>
                  <a:ext cx="589746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 flipH="1">
                  <a:off x="3941930" y="1376772"/>
                  <a:ext cx="589746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 flipV="1">
                  <a:off x="3941930" y="1052736"/>
                  <a:ext cx="0" cy="6480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0" name="Straight Connector 149"/>
              <p:cNvCxnSpPr/>
              <p:nvPr/>
            </p:nvCxnSpPr>
            <p:spPr>
              <a:xfrm flipH="1">
                <a:off x="3779912" y="1052736"/>
                <a:ext cx="162018" cy="32403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 88"/>
            <p:cNvGrpSpPr/>
            <p:nvPr/>
          </p:nvGrpSpPr>
          <p:grpSpPr>
            <a:xfrm rot="20700000">
              <a:off x="7015801" y="3389817"/>
              <a:ext cx="431272" cy="371786"/>
              <a:chOff x="3779912" y="1052736"/>
              <a:chExt cx="751764" cy="648072"/>
            </a:xfrm>
          </p:grpSpPr>
          <p:grpSp>
            <p:nvGrpSpPr>
              <p:cNvPr id="133" name="Group 132"/>
              <p:cNvGrpSpPr/>
              <p:nvPr/>
            </p:nvGrpSpPr>
            <p:grpSpPr>
              <a:xfrm>
                <a:off x="3779912" y="1052736"/>
                <a:ext cx="751764" cy="648072"/>
                <a:chOff x="3779912" y="1052736"/>
                <a:chExt cx="751764" cy="648072"/>
              </a:xfrm>
            </p:grpSpPr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3941930" y="1052736"/>
                  <a:ext cx="427728" cy="6480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flipV="1">
                  <a:off x="3941930" y="1052736"/>
                  <a:ext cx="427728" cy="6480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3779912" y="1376772"/>
                  <a:ext cx="75176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4369658" y="1052736"/>
                  <a:ext cx="162018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flipH="1">
                  <a:off x="4369658" y="1376772"/>
                  <a:ext cx="162018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flipH="1">
                  <a:off x="3941930" y="1700808"/>
                  <a:ext cx="42772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 flipH="1" flipV="1">
                  <a:off x="3779912" y="1376772"/>
                  <a:ext cx="162018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3941930" y="1052736"/>
                  <a:ext cx="42772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 flipH="1">
                  <a:off x="3779912" y="1052736"/>
                  <a:ext cx="589746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>
                  <a:off x="3779912" y="1376772"/>
                  <a:ext cx="589746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 flipV="1">
                  <a:off x="4369658" y="1052736"/>
                  <a:ext cx="0" cy="6480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>
                  <a:off x="3941930" y="1052736"/>
                  <a:ext cx="589746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flipH="1">
                  <a:off x="3941930" y="1376772"/>
                  <a:ext cx="589746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flipV="1">
                  <a:off x="3941930" y="1052736"/>
                  <a:ext cx="0" cy="6480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4" name="Straight Connector 133"/>
              <p:cNvCxnSpPr/>
              <p:nvPr/>
            </p:nvCxnSpPr>
            <p:spPr>
              <a:xfrm flipH="1">
                <a:off x="3779912" y="1052736"/>
                <a:ext cx="162018" cy="32403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Group 89"/>
            <p:cNvGrpSpPr/>
            <p:nvPr/>
          </p:nvGrpSpPr>
          <p:grpSpPr>
            <a:xfrm rot="20700000">
              <a:off x="7804447" y="2638524"/>
              <a:ext cx="431272" cy="371786"/>
              <a:chOff x="3779912" y="1052736"/>
              <a:chExt cx="751764" cy="648072"/>
            </a:xfrm>
          </p:grpSpPr>
          <p:grpSp>
            <p:nvGrpSpPr>
              <p:cNvPr id="117" name="Group 116"/>
              <p:cNvGrpSpPr/>
              <p:nvPr/>
            </p:nvGrpSpPr>
            <p:grpSpPr>
              <a:xfrm>
                <a:off x="3779912" y="1052736"/>
                <a:ext cx="751764" cy="648072"/>
                <a:chOff x="3779912" y="1052736"/>
                <a:chExt cx="751764" cy="648072"/>
              </a:xfrm>
            </p:grpSpPr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3941930" y="1052736"/>
                  <a:ext cx="427728" cy="6480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flipV="1">
                  <a:off x="3941930" y="1052736"/>
                  <a:ext cx="427728" cy="6480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3779912" y="1376772"/>
                  <a:ext cx="75176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4369658" y="1052736"/>
                  <a:ext cx="162018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flipH="1">
                  <a:off x="4369658" y="1376772"/>
                  <a:ext cx="162018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flipH="1">
                  <a:off x="3941930" y="1700808"/>
                  <a:ext cx="42772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flipH="1" flipV="1">
                  <a:off x="3779912" y="1376772"/>
                  <a:ext cx="162018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3941930" y="1052736"/>
                  <a:ext cx="42772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flipH="1">
                  <a:off x="3779912" y="1052736"/>
                  <a:ext cx="589746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3779912" y="1376772"/>
                  <a:ext cx="589746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flipV="1">
                  <a:off x="4369658" y="1052736"/>
                  <a:ext cx="0" cy="6480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3941930" y="1052736"/>
                  <a:ext cx="589746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flipH="1">
                  <a:off x="3941930" y="1376772"/>
                  <a:ext cx="589746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flipV="1">
                  <a:off x="3941930" y="1052736"/>
                  <a:ext cx="0" cy="6480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8" name="Straight Connector 117"/>
              <p:cNvCxnSpPr/>
              <p:nvPr/>
            </p:nvCxnSpPr>
            <p:spPr>
              <a:xfrm flipH="1">
                <a:off x="3779912" y="1052736"/>
                <a:ext cx="162018" cy="32403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1" name="Straight Connector 90"/>
            <p:cNvCxnSpPr/>
            <p:nvPr/>
          </p:nvCxnSpPr>
          <p:spPr>
            <a:xfrm>
              <a:off x="6807207" y="2257723"/>
              <a:ext cx="348499" cy="3553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6679920" y="2385011"/>
              <a:ext cx="337894" cy="38359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V="1">
              <a:off x="6798021" y="2096498"/>
              <a:ext cx="1667678" cy="65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V="1">
              <a:off x="6656298" y="1954775"/>
              <a:ext cx="1951124" cy="596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6382038" y="2232972"/>
              <a:ext cx="0" cy="196293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6522449" y="2385011"/>
              <a:ext cx="11811" cy="166261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6807207" y="4319257"/>
              <a:ext cx="16650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6665484" y="4468854"/>
              <a:ext cx="195506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 flipV="1">
              <a:off x="8737336" y="2376007"/>
              <a:ext cx="11810" cy="16637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8893493" y="2222474"/>
              <a:ext cx="0" cy="196293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 flipV="1">
              <a:off x="8228371" y="3631520"/>
              <a:ext cx="360680" cy="40822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 flipV="1">
              <a:off x="8090479" y="3785365"/>
              <a:ext cx="375220" cy="38035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7398059" y="3721856"/>
              <a:ext cx="4554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V="1">
              <a:off x="7439725" y="3518241"/>
              <a:ext cx="372069" cy="165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V="1">
              <a:off x="7951137" y="3035730"/>
              <a:ext cx="0" cy="327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>
              <a:off x="8186704" y="2972222"/>
              <a:ext cx="0" cy="4540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7296498" y="3035730"/>
              <a:ext cx="3884" cy="32866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7059480" y="2972222"/>
              <a:ext cx="5335" cy="45568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7434391" y="2880228"/>
              <a:ext cx="37740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H="1">
              <a:off x="7392724" y="2676613"/>
              <a:ext cx="46073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8090479" y="2251344"/>
              <a:ext cx="372597" cy="36176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V="1">
              <a:off x="8228371" y="2376007"/>
              <a:ext cx="361992" cy="39259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H="1">
              <a:off x="6679920" y="3629862"/>
              <a:ext cx="343229" cy="41251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6804584" y="3787023"/>
              <a:ext cx="357907" cy="3787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TextBox 115"/>
                <p:cNvSpPr txBox="1"/>
                <p:nvPr/>
              </p:nvSpPr>
              <p:spPr>
                <a:xfrm>
                  <a:off x="8849667" y="3003976"/>
                  <a:ext cx="89869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U" sz="1400" b="0" i="1" smtClean="0">
                            <a:latin typeface="Cambria Math"/>
                          </a:rPr>
                          <m:t>𝐾</m:t>
                        </m:r>
                        <m:r>
                          <a:rPr lang="en-AU" sz="1400" b="0" i="1" smtClean="0">
                            <a:latin typeface="Cambria Math"/>
                          </a:rPr>
                          <m:t>(2</m:t>
                        </m:r>
                        <m:sSub>
                          <m:sSubPr>
                            <m:ctrlPr>
                              <a:rPr lang="en-AU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sz="14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AU" sz="1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AU" sz="1400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AU" sz="1400" dirty="0"/>
                </a:p>
              </p:txBody>
            </p:sp>
          </mc:Choice>
          <mc:Fallback xmlns="">
            <p:sp>
              <p:nvSpPr>
                <p:cNvPr id="116" name="TextBox 1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49667" y="3003976"/>
                  <a:ext cx="898695" cy="307777"/>
                </a:xfrm>
                <a:prstGeom prst="rect">
                  <a:avLst/>
                </a:prstGeom>
                <a:blipFill>
                  <a:blip r:embed="rId11"/>
                  <a:stretch>
                    <a:fillRect b="-5882"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03718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27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17034" y="878144"/>
            <a:ext cx="3022561" cy="2365914"/>
            <a:chOff x="2991044" y="1080238"/>
            <a:chExt cx="5353398" cy="4190380"/>
          </a:xfrm>
        </p:grpSpPr>
        <p:sp>
          <p:nvSpPr>
            <p:cNvPr id="3" name="Hexagon 2"/>
            <p:cNvSpPr/>
            <p:nvPr/>
          </p:nvSpPr>
          <p:spPr>
            <a:xfrm>
              <a:off x="4467092" y="1835532"/>
              <a:ext cx="2520280" cy="2172655"/>
            </a:xfrm>
            <a:prstGeom prst="hexagon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4" name="Straight Connector 3"/>
            <p:cNvCxnSpPr>
              <a:stCxn id="3" idx="4"/>
              <a:endCxn id="3" idx="5"/>
            </p:cNvCxnSpPr>
            <p:nvPr/>
          </p:nvCxnSpPr>
          <p:spPr>
            <a:xfrm>
              <a:off x="5010256" y="1835533"/>
              <a:ext cx="143395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>
              <a:stCxn id="3" idx="5"/>
              <a:endCxn id="3" idx="0"/>
            </p:cNvCxnSpPr>
            <p:nvPr/>
          </p:nvCxnSpPr>
          <p:spPr>
            <a:xfrm>
              <a:off x="6444208" y="1835533"/>
              <a:ext cx="543164" cy="10863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3" idx="0"/>
              <a:endCxn id="3" idx="1"/>
            </p:cNvCxnSpPr>
            <p:nvPr/>
          </p:nvCxnSpPr>
          <p:spPr>
            <a:xfrm flipH="1">
              <a:off x="6444208" y="2921860"/>
              <a:ext cx="543164" cy="108632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3" idx="1"/>
              <a:endCxn id="3" idx="2"/>
            </p:cNvCxnSpPr>
            <p:nvPr/>
          </p:nvCxnSpPr>
          <p:spPr>
            <a:xfrm flipH="1">
              <a:off x="5010256" y="4008186"/>
              <a:ext cx="143395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3" idx="2"/>
              <a:endCxn id="3" idx="3"/>
            </p:cNvCxnSpPr>
            <p:nvPr/>
          </p:nvCxnSpPr>
          <p:spPr>
            <a:xfrm flipH="1" flipV="1">
              <a:off x="4467092" y="2921860"/>
              <a:ext cx="543164" cy="108632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3" idx="3"/>
            </p:cNvCxnSpPr>
            <p:nvPr/>
          </p:nvCxnSpPr>
          <p:spPr>
            <a:xfrm flipV="1">
              <a:off x="4467092" y="1835532"/>
              <a:ext cx="543164" cy="10863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3" idx="4"/>
              <a:endCxn id="3" idx="1"/>
            </p:cNvCxnSpPr>
            <p:nvPr/>
          </p:nvCxnSpPr>
          <p:spPr>
            <a:xfrm>
              <a:off x="5010256" y="1835533"/>
              <a:ext cx="1433952" cy="217265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3" idx="0"/>
              <a:endCxn id="3" idx="3"/>
            </p:cNvCxnSpPr>
            <p:nvPr/>
          </p:nvCxnSpPr>
          <p:spPr>
            <a:xfrm flipH="1">
              <a:off x="4467092" y="2921860"/>
              <a:ext cx="25202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3" idx="2"/>
              <a:endCxn id="3" idx="5"/>
            </p:cNvCxnSpPr>
            <p:nvPr/>
          </p:nvCxnSpPr>
          <p:spPr>
            <a:xfrm flipV="1">
              <a:off x="5010256" y="1835533"/>
              <a:ext cx="1433952" cy="217265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3" idx="4"/>
              <a:endCxn id="3" idx="0"/>
            </p:cNvCxnSpPr>
            <p:nvPr/>
          </p:nvCxnSpPr>
          <p:spPr>
            <a:xfrm>
              <a:off x="5010256" y="1835533"/>
              <a:ext cx="1977116" cy="10863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3" idx="0"/>
              <a:endCxn id="3" idx="2"/>
            </p:cNvCxnSpPr>
            <p:nvPr/>
          </p:nvCxnSpPr>
          <p:spPr>
            <a:xfrm flipH="1">
              <a:off x="5010256" y="2921860"/>
              <a:ext cx="1977116" cy="108632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3" idx="2"/>
              <a:endCxn id="3" idx="4"/>
            </p:cNvCxnSpPr>
            <p:nvPr/>
          </p:nvCxnSpPr>
          <p:spPr>
            <a:xfrm flipV="1">
              <a:off x="5010256" y="1835533"/>
              <a:ext cx="0" cy="217265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3" idx="3"/>
              <a:endCxn id="3" idx="5"/>
            </p:cNvCxnSpPr>
            <p:nvPr/>
          </p:nvCxnSpPr>
          <p:spPr>
            <a:xfrm flipV="1">
              <a:off x="4467092" y="1835533"/>
              <a:ext cx="1977116" cy="10863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3" idx="5"/>
              <a:endCxn id="3" idx="1"/>
            </p:cNvCxnSpPr>
            <p:nvPr/>
          </p:nvCxnSpPr>
          <p:spPr>
            <a:xfrm>
              <a:off x="6444208" y="1835533"/>
              <a:ext cx="0" cy="217265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3" idx="1"/>
              <a:endCxn id="3" idx="3"/>
            </p:cNvCxnSpPr>
            <p:nvPr/>
          </p:nvCxnSpPr>
          <p:spPr>
            <a:xfrm flipH="1" flipV="1">
              <a:off x="4467092" y="2921860"/>
              <a:ext cx="1977116" cy="108632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6450417" y="1112061"/>
              <a:ext cx="1231487" cy="72967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6987372" y="2208883"/>
              <a:ext cx="1357070" cy="7129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6444207" y="4019836"/>
              <a:ext cx="3195" cy="125078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013077" y="3995772"/>
              <a:ext cx="0" cy="12748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2991044" y="2175161"/>
              <a:ext cx="1476049" cy="74049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 flipV="1">
              <a:off x="3534205" y="1080238"/>
              <a:ext cx="1469846" cy="75529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18981" y="903422"/>
                <a:ext cx="426116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(2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dirty="0" smtClean="0"/>
                  <a:t> is 6-regular so there are 3 Hamilton cycles in a </a:t>
                </a:r>
                <a:r>
                  <a:rPr lang="en-AU" smtClean="0"/>
                  <a:t>Hamilton decomposition. </a:t>
                </a:r>
                <a:r>
                  <a:rPr lang="en-AU" dirty="0" smtClean="0"/>
                  <a:t>Colour them red, blue and green. </a:t>
                </a:r>
                <a:endParaRPr lang="en-AU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981" y="903422"/>
                <a:ext cx="4261161" cy="923330"/>
              </a:xfrm>
              <a:prstGeom prst="rect">
                <a:avLst/>
              </a:prstGeom>
              <a:blipFill>
                <a:blip r:embed="rId2"/>
                <a:stretch>
                  <a:fillRect l="-1144" t="-3289" r="-858" b="-921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99428" y="2019922"/>
                <a:ext cx="376397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There are exactly two edges of each colour entering/leaving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AU" b="0" i="1" smtClean="0">
                            <a:latin typeface="Cambria Math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AU" dirty="0" smtClean="0"/>
                  <a:t>.</a:t>
                </a:r>
                <a:endParaRPr lang="en-AU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428" y="2019922"/>
                <a:ext cx="3763970" cy="646331"/>
              </a:xfrm>
              <a:prstGeom prst="rect">
                <a:avLst/>
              </a:prstGeom>
              <a:blipFill>
                <a:blip r:embed="rId3"/>
                <a:stretch>
                  <a:fillRect l="-1294" t="-4717" b="-1415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18982" y="2884018"/>
                <a:ext cx="41044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Collapsing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AU" b="0" i="1" smtClean="0">
                            <a:latin typeface="Cambria Math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AU" dirty="0" smtClean="0"/>
                  <a:t> induces a Hamilton decomposition of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/>
                      </a:rPr>
                      <m:t>2</m:t>
                    </m:r>
                    <m:r>
                      <a:rPr lang="en-AU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AU" dirty="0" smtClean="0"/>
                  <a:t>.</a:t>
                </a:r>
                <a:endParaRPr lang="en-AU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982" y="2884018"/>
                <a:ext cx="4104456" cy="646331"/>
              </a:xfrm>
              <a:prstGeom prst="rect">
                <a:avLst/>
              </a:prstGeom>
              <a:blipFill>
                <a:blip r:embed="rId4"/>
                <a:stretch>
                  <a:fillRect l="-1187" t="-4717" b="-1415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18982" y="3676106"/>
                <a:ext cx="43924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A Hamilton decomposition of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/>
                      </a:rPr>
                      <m:t>2</m:t>
                    </m:r>
                    <m:r>
                      <a:rPr lang="en-AU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AU" dirty="0" smtClean="0"/>
                  <a:t> induces a perfect 1-factorisation of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AU" dirty="0" smtClean="0"/>
                  <a:t>.</a:t>
                </a:r>
                <a:endParaRPr lang="en-AU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982" y="3676106"/>
                <a:ext cx="4392488" cy="646331"/>
              </a:xfrm>
              <a:prstGeom prst="rect">
                <a:avLst/>
              </a:prstGeom>
              <a:blipFill>
                <a:blip r:embed="rId5"/>
                <a:stretch>
                  <a:fillRect l="-1110" t="-4717" b="-1415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318982" y="4469935"/>
            <a:ext cx="448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But bipartite graphs of order divisible by 4 have no perfect 1-factorisation (</a:t>
            </a:r>
            <a:r>
              <a:rPr lang="en-AU" dirty="0" err="1" smtClean="0"/>
              <a:t>Kotzig</a:t>
            </a:r>
            <a:r>
              <a:rPr lang="en-AU" dirty="0" smtClean="0"/>
              <a:t>, 1963).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18982" y="439418"/>
                <a:ext cx="88076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b="0" dirty="0" smtClean="0"/>
                  <a:t>For a contradiction, suppose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/>
                      </a:rPr>
                      <m:t>𝐾</m:t>
                    </m:r>
                    <m:d>
                      <m:d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b="0" i="1" smtClean="0">
                            <a:latin typeface="Cambria Math"/>
                          </a:rPr>
                          <m:t>2</m:t>
                        </m:r>
                        <m:r>
                          <a:rPr lang="en-AU" b="0" i="1" smtClean="0">
                            <a:latin typeface="Cambria Math"/>
                          </a:rPr>
                          <m:t>𝑋</m:t>
                        </m:r>
                      </m:e>
                    </m:d>
                  </m:oMath>
                </a14:m>
                <a:r>
                  <a:rPr lang="en-AU" dirty="0" smtClean="0"/>
                  <a:t> has a Hamilton decomposition.</a:t>
                </a:r>
                <a:endParaRPr lang="en-AU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982" y="439418"/>
                <a:ext cx="8807634" cy="369332"/>
              </a:xfrm>
              <a:prstGeom prst="rect">
                <a:avLst/>
              </a:prstGeom>
              <a:blipFill>
                <a:blip r:embed="rId6"/>
                <a:stretch>
                  <a:fillRect l="-554" t="-8197" b="-2459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299428" y="5441736"/>
            <a:ext cx="8790063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AU" b="0" dirty="0" smtClean="0">
                <a:solidFill>
                  <a:srgbClr val="0070C0"/>
                </a:solidFill>
              </a:rPr>
              <a:t>Theorem</a:t>
            </a:r>
            <a:r>
              <a:rPr lang="en-AU" dirty="0" smtClean="0">
                <a:solidFill>
                  <a:srgbClr val="0070C0"/>
                </a:solidFill>
              </a:rPr>
              <a:t>.	 </a:t>
            </a:r>
            <a:r>
              <a:rPr lang="en-AU" dirty="0"/>
              <a:t>There exist infinitely many connected 6-regular </a:t>
            </a:r>
            <a:r>
              <a:rPr lang="en-AU" dirty="0" smtClean="0"/>
              <a:t>Cayley </a:t>
            </a:r>
            <a:r>
              <a:rPr lang="en-AU" dirty="0"/>
              <a:t>graphs that have no Hamilton decomposition. </a:t>
            </a:r>
            <a:endParaRPr lang="en-AU" dirty="0" smtClean="0"/>
          </a:p>
          <a:p>
            <a:pPr algn="r"/>
            <a:r>
              <a:rPr lang="en-AU" dirty="0" smtClean="0"/>
              <a:t>Bryant, Dean 2015.</a:t>
            </a:r>
            <a:endParaRPr lang="en-AU" dirty="0"/>
          </a:p>
        </p:txBody>
      </p:sp>
      <p:grpSp>
        <p:nvGrpSpPr>
          <p:cNvPr id="33" name="Group 32"/>
          <p:cNvGrpSpPr/>
          <p:nvPr/>
        </p:nvGrpSpPr>
        <p:grpSpPr>
          <a:xfrm>
            <a:off x="4932451" y="3211682"/>
            <a:ext cx="1823401" cy="1868372"/>
            <a:chOff x="4770323" y="3036584"/>
            <a:chExt cx="1823401" cy="1868372"/>
          </a:xfrm>
        </p:grpSpPr>
        <p:grpSp>
          <p:nvGrpSpPr>
            <p:cNvPr id="34" name="Group 33"/>
            <p:cNvGrpSpPr/>
            <p:nvPr/>
          </p:nvGrpSpPr>
          <p:grpSpPr>
            <a:xfrm>
              <a:off x="4860032" y="3104742"/>
              <a:ext cx="1671300" cy="1716677"/>
              <a:chOff x="4860032" y="3104742"/>
              <a:chExt cx="1671300" cy="1716677"/>
            </a:xfrm>
          </p:grpSpPr>
          <p:sp>
            <p:nvSpPr>
              <p:cNvPr id="38" name="Freeform 37"/>
              <p:cNvSpPr/>
              <p:nvPr/>
            </p:nvSpPr>
            <p:spPr>
              <a:xfrm>
                <a:off x="5856622" y="3104742"/>
                <a:ext cx="674710" cy="701573"/>
              </a:xfrm>
              <a:custGeom>
                <a:avLst/>
                <a:gdLst>
                  <a:gd name="connsiteX0" fmla="*/ 0 w 409575"/>
                  <a:gd name="connsiteY0" fmla="*/ 402431 h 402431"/>
                  <a:gd name="connsiteX1" fmla="*/ 154782 w 409575"/>
                  <a:gd name="connsiteY1" fmla="*/ 150018 h 402431"/>
                  <a:gd name="connsiteX2" fmla="*/ 409575 w 409575"/>
                  <a:gd name="connsiteY2" fmla="*/ 0 h 402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9575" h="402431">
                    <a:moveTo>
                      <a:pt x="0" y="402431"/>
                    </a:moveTo>
                    <a:cubicBezTo>
                      <a:pt x="43260" y="309760"/>
                      <a:pt x="86520" y="217090"/>
                      <a:pt x="154782" y="150018"/>
                    </a:cubicBezTo>
                    <a:cubicBezTo>
                      <a:pt x="223045" y="82946"/>
                      <a:pt x="316310" y="41473"/>
                      <a:pt x="409575" y="0"/>
                    </a:cubicBezTo>
                  </a:path>
                </a:pathLst>
              </a:cu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5859709" y="3104742"/>
                <a:ext cx="671623" cy="701573"/>
              </a:xfrm>
              <a:custGeom>
                <a:avLst/>
                <a:gdLst>
                  <a:gd name="connsiteX0" fmla="*/ 0 w 404812"/>
                  <a:gd name="connsiteY0" fmla="*/ 402431 h 402431"/>
                  <a:gd name="connsiteX1" fmla="*/ 271462 w 404812"/>
                  <a:gd name="connsiteY1" fmla="*/ 250031 h 402431"/>
                  <a:gd name="connsiteX2" fmla="*/ 404812 w 404812"/>
                  <a:gd name="connsiteY2" fmla="*/ 0 h 402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4812" h="402431">
                    <a:moveTo>
                      <a:pt x="0" y="402431"/>
                    </a:moveTo>
                    <a:cubicBezTo>
                      <a:pt x="101996" y="359767"/>
                      <a:pt x="203993" y="317103"/>
                      <a:pt x="271462" y="250031"/>
                    </a:cubicBezTo>
                    <a:cubicBezTo>
                      <a:pt x="338931" y="182959"/>
                      <a:pt x="371871" y="91479"/>
                      <a:pt x="404812" y="0"/>
                    </a:cubicBezTo>
                  </a:path>
                </a:pathLst>
              </a:custGeom>
              <a:noFill/>
              <a:ln w="571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5859709" y="3800144"/>
                <a:ext cx="80240" cy="1008934"/>
              </a:xfrm>
              <a:custGeom>
                <a:avLst/>
                <a:gdLst>
                  <a:gd name="connsiteX0" fmla="*/ 0 w 61927"/>
                  <a:gd name="connsiteY0" fmla="*/ 0 h 778669"/>
                  <a:gd name="connsiteX1" fmla="*/ 61912 w 61927"/>
                  <a:gd name="connsiteY1" fmla="*/ 411957 h 778669"/>
                  <a:gd name="connsiteX2" fmla="*/ 4762 w 61927"/>
                  <a:gd name="connsiteY2" fmla="*/ 778669 h 778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1927" h="778669">
                    <a:moveTo>
                      <a:pt x="0" y="0"/>
                    </a:moveTo>
                    <a:cubicBezTo>
                      <a:pt x="30559" y="141089"/>
                      <a:pt x="61118" y="282179"/>
                      <a:pt x="61912" y="411957"/>
                    </a:cubicBezTo>
                    <a:cubicBezTo>
                      <a:pt x="62706" y="541735"/>
                      <a:pt x="33734" y="660202"/>
                      <a:pt x="4762" y="778669"/>
                    </a:cubicBezTo>
                  </a:path>
                </a:pathLst>
              </a:custGeom>
              <a:noFill/>
              <a:ln w="571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5754710" y="3797059"/>
                <a:ext cx="114254" cy="1024360"/>
              </a:xfrm>
              <a:custGeom>
                <a:avLst/>
                <a:gdLst>
                  <a:gd name="connsiteX0" fmla="*/ 76272 w 88178"/>
                  <a:gd name="connsiteY0" fmla="*/ 0 h 790575"/>
                  <a:gd name="connsiteX1" fmla="*/ 72 w 88178"/>
                  <a:gd name="connsiteY1" fmla="*/ 419100 h 790575"/>
                  <a:gd name="connsiteX2" fmla="*/ 88178 w 88178"/>
                  <a:gd name="connsiteY2" fmla="*/ 790575 h 790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178" h="790575">
                    <a:moveTo>
                      <a:pt x="76272" y="0"/>
                    </a:moveTo>
                    <a:cubicBezTo>
                      <a:pt x="37180" y="143669"/>
                      <a:pt x="-1912" y="287338"/>
                      <a:pt x="72" y="419100"/>
                    </a:cubicBezTo>
                    <a:cubicBezTo>
                      <a:pt x="2056" y="550862"/>
                      <a:pt x="45117" y="670718"/>
                      <a:pt x="88178" y="790575"/>
                    </a:cubicBezTo>
                  </a:path>
                </a:pathLst>
              </a:custGeom>
              <a:noFill/>
              <a:ln w="571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4866202" y="3695227"/>
                <a:ext cx="993507" cy="117258"/>
              </a:xfrm>
              <a:custGeom>
                <a:avLst/>
                <a:gdLst>
                  <a:gd name="connsiteX0" fmla="*/ 0 w 766763"/>
                  <a:gd name="connsiteY0" fmla="*/ 90497 h 90497"/>
                  <a:gd name="connsiteX1" fmla="*/ 385763 w 766763"/>
                  <a:gd name="connsiteY1" fmla="*/ 10 h 90497"/>
                  <a:gd name="connsiteX2" fmla="*/ 766763 w 766763"/>
                  <a:gd name="connsiteY2" fmla="*/ 85735 h 90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66763" h="90497">
                    <a:moveTo>
                      <a:pt x="0" y="90497"/>
                    </a:moveTo>
                    <a:cubicBezTo>
                      <a:pt x="128984" y="45650"/>
                      <a:pt x="257969" y="804"/>
                      <a:pt x="385763" y="10"/>
                    </a:cubicBezTo>
                    <a:cubicBezTo>
                      <a:pt x="513557" y="-784"/>
                      <a:pt x="640160" y="42475"/>
                      <a:pt x="766763" y="85735"/>
                    </a:cubicBezTo>
                  </a:path>
                </a:pathLst>
              </a:cu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4860032" y="3812485"/>
                <a:ext cx="1005847" cy="98734"/>
              </a:xfrm>
              <a:custGeom>
                <a:avLst/>
                <a:gdLst>
                  <a:gd name="connsiteX0" fmla="*/ 0 w 776287"/>
                  <a:gd name="connsiteY0" fmla="*/ 0 h 76200"/>
                  <a:gd name="connsiteX1" fmla="*/ 395287 w 776287"/>
                  <a:gd name="connsiteY1" fmla="*/ 76200 h 76200"/>
                  <a:gd name="connsiteX2" fmla="*/ 776287 w 776287"/>
                  <a:gd name="connsiteY2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76287" h="76200">
                    <a:moveTo>
                      <a:pt x="0" y="0"/>
                    </a:moveTo>
                    <a:cubicBezTo>
                      <a:pt x="132953" y="38100"/>
                      <a:pt x="265906" y="76200"/>
                      <a:pt x="395287" y="76200"/>
                    </a:cubicBezTo>
                    <a:cubicBezTo>
                      <a:pt x="524668" y="76200"/>
                      <a:pt x="650477" y="38100"/>
                      <a:pt x="776287" y="0"/>
                    </a:cubicBezTo>
                  </a:path>
                </a:pathLst>
              </a:custGeom>
              <a:noFill/>
              <a:ln w="571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5750345" y="3728647"/>
                <a:ext cx="191757" cy="19175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35" name="Oval 34"/>
            <p:cNvSpPr/>
            <p:nvPr/>
          </p:nvSpPr>
          <p:spPr>
            <a:xfrm>
              <a:off x="5760743" y="4713199"/>
              <a:ext cx="191757" cy="1917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6" name="Oval 35"/>
            <p:cNvSpPr/>
            <p:nvPr/>
          </p:nvSpPr>
          <p:spPr>
            <a:xfrm>
              <a:off x="4770323" y="3710436"/>
              <a:ext cx="191757" cy="1917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7" name="Oval 36"/>
            <p:cNvSpPr/>
            <p:nvPr/>
          </p:nvSpPr>
          <p:spPr>
            <a:xfrm>
              <a:off x="6401967" y="3036584"/>
              <a:ext cx="191757" cy="1917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2126887" y="24826"/>
            <a:ext cx="6796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FF0000"/>
                </a:solidFill>
              </a:rPr>
              <a:t>Hamilton decompositions of </a:t>
            </a:r>
            <a:r>
              <a:rPr lang="en-AU" sz="2400" dirty="0">
                <a:solidFill>
                  <a:srgbClr val="FF0000"/>
                </a:solidFill>
              </a:rPr>
              <a:t>Cayley graphs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524202" y="3306633"/>
            <a:ext cx="29951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OPEN QUESTION:</a:t>
            </a:r>
          </a:p>
          <a:p>
            <a:r>
              <a:rPr lang="en-AU" dirty="0" smtClean="0"/>
              <a:t>Are there any smaller Cayley graphs that have no Hamilton decomposition?</a:t>
            </a:r>
            <a:endParaRPr lang="en-AU" dirty="0"/>
          </a:p>
        </p:txBody>
      </p:sp>
      <p:grpSp>
        <p:nvGrpSpPr>
          <p:cNvPr id="49" name="Group 48"/>
          <p:cNvGrpSpPr/>
          <p:nvPr/>
        </p:nvGrpSpPr>
        <p:grpSpPr>
          <a:xfrm>
            <a:off x="8652209" y="583558"/>
            <a:ext cx="2516703" cy="2516703"/>
            <a:chOff x="6376790" y="1952151"/>
            <a:chExt cx="2516703" cy="2516703"/>
          </a:xfrm>
        </p:grpSpPr>
        <p:grpSp>
          <p:nvGrpSpPr>
            <p:cNvPr id="52" name="Group 51"/>
            <p:cNvGrpSpPr/>
            <p:nvPr/>
          </p:nvGrpSpPr>
          <p:grpSpPr>
            <a:xfrm rot="900000">
              <a:off x="7010466" y="2638524"/>
              <a:ext cx="431272" cy="371786"/>
              <a:chOff x="3779912" y="1052736"/>
              <a:chExt cx="751764" cy="648072"/>
            </a:xfrm>
          </p:grpSpPr>
          <p:grpSp>
            <p:nvGrpSpPr>
              <p:cNvPr id="197" name="Group 196"/>
              <p:cNvGrpSpPr/>
              <p:nvPr/>
            </p:nvGrpSpPr>
            <p:grpSpPr>
              <a:xfrm>
                <a:off x="3779912" y="1052736"/>
                <a:ext cx="751764" cy="648072"/>
                <a:chOff x="3779912" y="1052736"/>
                <a:chExt cx="751764" cy="648072"/>
              </a:xfrm>
            </p:grpSpPr>
            <p:cxnSp>
              <p:nvCxnSpPr>
                <p:cNvPr id="199" name="Straight Connector 198"/>
                <p:cNvCxnSpPr/>
                <p:nvPr/>
              </p:nvCxnSpPr>
              <p:spPr>
                <a:xfrm>
                  <a:off x="3941930" y="1052736"/>
                  <a:ext cx="427728" cy="6480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/>
                <p:nvPr/>
              </p:nvCxnSpPr>
              <p:spPr>
                <a:xfrm flipV="1">
                  <a:off x="3941930" y="1052736"/>
                  <a:ext cx="427728" cy="6480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>
                  <a:off x="3779912" y="1376772"/>
                  <a:ext cx="75176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/>
                <p:nvPr/>
              </p:nvCxnSpPr>
              <p:spPr>
                <a:xfrm>
                  <a:off x="4369658" y="1052736"/>
                  <a:ext cx="162018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/>
                <p:cNvCxnSpPr/>
                <p:nvPr/>
              </p:nvCxnSpPr>
              <p:spPr>
                <a:xfrm flipH="1">
                  <a:off x="4369658" y="1376772"/>
                  <a:ext cx="162018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/>
                <p:cNvCxnSpPr/>
                <p:nvPr/>
              </p:nvCxnSpPr>
              <p:spPr>
                <a:xfrm flipH="1">
                  <a:off x="3941930" y="1700808"/>
                  <a:ext cx="42772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/>
                <p:nvPr/>
              </p:nvCxnSpPr>
              <p:spPr>
                <a:xfrm flipH="1" flipV="1">
                  <a:off x="3779912" y="1376772"/>
                  <a:ext cx="162018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>
                  <a:off x="3941930" y="1052736"/>
                  <a:ext cx="42772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 flipH="1">
                  <a:off x="3779912" y="1052736"/>
                  <a:ext cx="589746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>
                  <a:off x="3779912" y="1376772"/>
                  <a:ext cx="589746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>
                <a:xfrm flipV="1">
                  <a:off x="4369658" y="1052736"/>
                  <a:ext cx="0" cy="6480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>
                  <a:off x="3941930" y="1052736"/>
                  <a:ext cx="589746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 flipH="1">
                  <a:off x="3941930" y="1376772"/>
                  <a:ext cx="589746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 flipV="1">
                  <a:off x="3941930" y="1052736"/>
                  <a:ext cx="0" cy="6480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8" name="Straight Connector 197"/>
              <p:cNvCxnSpPr/>
              <p:nvPr/>
            </p:nvCxnSpPr>
            <p:spPr>
              <a:xfrm flipH="1">
                <a:off x="3779912" y="1052736"/>
                <a:ext cx="162018" cy="32403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>
              <a:off x="6379414" y="1955906"/>
              <a:ext cx="427794" cy="429105"/>
              <a:chOff x="2109788" y="1671638"/>
              <a:chExt cx="776288" cy="778668"/>
            </a:xfrm>
          </p:grpSpPr>
          <p:cxnSp>
            <p:nvCxnSpPr>
              <p:cNvPr id="181" name="Straight Connector 180"/>
              <p:cNvCxnSpPr/>
              <p:nvPr/>
            </p:nvCxnSpPr>
            <p:spPr>
              <a:xfrm>
                <a:off x="2871788" y="1945481"/>
                <a:ext cx="14288" cy="27384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flipH="1" flipV="1">
                <a:off x="2109788" y="2181225"/>
                <a:ext cx="776288" cy="404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2627784" y="1680405"/>
                <a:ext cx="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2605088" y="1676400"/>
                <a:ext cx="45243" cy="77152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flipH="1">
                <a:off x="2371725" y="2216944"/>
                <a:ext cx="511970" cy="2309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 flipH="1">
                <a:off x="2652713" y="2214563"/>
                <a:ext cx="230982" cy="23336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flipH="1">
                <a:off x="2369344" y="1671638"/>
                <a:ext cx="233362" cy="7786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flipH="1" flipV="1">
                <a:off x="2109788" y="2185988"/>
                <a:ext cx="259556" cy="26431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flipV="1">
                <a:off x="2109788" y="1950244"/>
                <a:ext cx="764381" cy="23574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flipH="1" flipV="1">
                <a:off x="2602706" y="1671638"/>
                <a:ext cx="271464" cy="2786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flipH="1">
                <a:off x="2114550" y="1671638"/>
                <a:ext cx="488156" cy="5072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2114550" y="2178844"/>
                <a:ext cx="538163" cy="2690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 flipH="1">
                <a:off x="2369344" y="2447925"/>
                <a:ext cx="28337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flipV="1">
                <a:off x="2369344" y="1957388"/>
                <a:ext cx="500062" cy="4905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flipH="1">
                <a:off x="2647950" y="1943100"/>
                <a:ext cx="221456" cy="50482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>
                <a:off x="2600325" y="1674019"/>
                <a:ext cx="278606" cy="5476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 rot="16200000">
              <a:off x="6377446" y="4040404"/>
              <a:ext cx="427793" cy="429105"/>
              <a:chOff x="2109788" y="1671638"/>
              <a:chExt cx="776288" cy="778668"/>
            </a:xfrm>
          </p:grpSpPr>
          <p:cxnSp>
            <p:nvCxnSpPr>
              <p:cNvPr id="165" name="Straight Connector 164"/>
              <p:cNvCxnSpPr/>
              <p:nvPr/>
            </p:nvCxnSpPr>
            <p:spPr>
              <a:xfrm>
                <a:off x="2871788" y="1945481"/>
                <a:ext cx="14288" cy="27384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flipH="1" flipV="1">
                <a:off x="2109788" y="2181225"/>
                <a:ext cx="776288" cy="404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2627784" y="1680405"/>
                <a:ext cx="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2605088" y="1676400"/>
                <a:ext cx="45243" cy="77152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flipH="1">
                <a:off x="2371725" y="2216944"/>
                <a:ext cx="511970" cy="2309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flipH="1">
                <a:off x="2652713" y="2214563"/>
                <a:ext cx="230982" cy="23336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flipH="1">
                <a:off x="2369344" y="1671638"/>
                <a:ext cx="233362" cy="7786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flipH="1" flipV="1">
                <a:off x="2109788" y="2185988"/>
                <a:ext cx="259556" cy="26431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flipV="1">
                <a:off x="2109788" y="1950244"/>
                <a:ext cx="764381" cy="23574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flipH="1" flipV="1">
                <a:off x="2602706" y="1671638"/>
                <a:ext cx="271464" cy="2786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flipH="1">
                <a:off x="2114550" y="1671638"/>
                <a:ext cx="488156" cy="5072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2114550" y="2178844"/>
                <a:ext cx="538163" cy="2690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flipH="1">
                <a:off x="2369344" y="2447925"/>
                <a:ext cx="28337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flipV="1">
                <a:off x="2369344" y="1957388"/>
                <a:ext cx="500062" cy="4905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flipH="1">
                <a:off x="2647950" y="1943100"/>
                <a:ext cx="221456" cy="50482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>
                <a:off x="2600325" y="1674019"/>
                <a:ext cx="278606" cy="5476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54"/>
            <p:cNvGrpSpPr/>
            <p:nvPr/>
          </p:nvGrpSpPr>
          <p:grpSpPr>
            <a:xfrm rot="10800000">
              <a:off x="8465699" y="4039747"/>
              <a:ext cx="427794" cy="429105"/>
              <a:chOff x="2109788" y="1671638"/>
              <a:chExt cx="776288" cy="778668"/>
            </a:xfrm>
          </p:grpSpPr>
          <p:cxnSp>
            <p:nvCxnSpPr>
              <p:cNvPr id="149" name="Straight Connector 148"/>
              <p:cNvCxnSpPr/>
              <p:nvPr/>
            </p:nvCxnSpPr>
            <p:spPr>
              <a:xfrm>
                <a:off x="2871788" y="1945481"/>
                <a:ext cx="14288" cy="27384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flipH="1" flipV="1">
                <a:off x="2109788" y="2181225"/>
                <a:ext cx="776288" cy="404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2627784" y="1680405"/>
                <a:ext cx="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2605088" y="1676400"/>
                <a:ext cx="45243" cy="77152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flipH="1">
                <a:off x="2371725" y="2216944"/>
                <a:ext cx="511970" cy="2309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flipH="1">
                <a:off x="2652713" y="2214563"/>
                <a:ext cx="230982" cy="23336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flipH="1">
                <a:off x="2369344" y="1671638"/>
                <a:ext cx="233362" cy="7786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flipH="1" flipV="1">
                <a:off x="2109788" y="2185988"/>
                <a:ext cx="259556" cy="26431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flipV="1">
                <a:off x="2109788" y="1950244"/>
                <a:ext cx="764381" cy="23574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flipH="1" flipV="1">
                <a:off x="2602706" y="1671638"/>
                <a:ext cx="271464" cy="2786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flipH="1">
                <a:off x="2114550" y="1671638"/>
                <a:ext cx="488156" cy="5072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>
                <a:off x="2114550" y="2178844"/>
                <a:ext cx="538163" cy="2690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flipH="1">
                <a:off x="2369344" y="2447925"/>
                <a:ext cx="28337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flipV="1">
                <a:off x="2369344" y="1957388"/>
                <a:ext cx="500062" cy="4905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flipH="1">
                <a:off x="2647950" y="1943100"/>
                <a:ext cx="221456" cy="50482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2600325" y="1674019"/>
                <a:ext cx="278606" cy="5476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55"/>
            <p:cNvGrpSpPr/>
            <p:nvPr/>
          </p:nvGrpSpPr>
          <p:grpSpPr>
            <a:xfrm rot="5400000">
              <a:off x="8462419" y="1951495"/>
              <a:ext cx="427793" cy="429105"/>
              <a:chOff x="2109788" y="1671638"/>
              <a:chExt cx="776288" cy="778668"/>
            </a:xfrm>
          </p:grpSpPr>
          <p:cxnSp>
            <p:nvCxnSpPr>
              <p:cNvPr id="133" name="Straight Connector 132"/>
              <p:cNvCxnSpPr/>
              <p:nvPr/>
            </p:nvCxnSpPr>
            <p:spPr>
              <a:xfrm>
                <a:off x="2871788" y="1945481"/>
                <a:ext cx="14288" cy="27384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flipH="1" flipV="1">
                <a:off x="2109788" y="2181225"/>
                <a:ext cx="776288" cy="404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2627784" y="1680405"/>
                <a:ext cx="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2605088" y="1676400"/>
                <a:ext cx="45243" cy="77152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flipH="1">
                <a:off x="2371725" y="2216944"/>
                <a:ext cx="511970" cy="2309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flipH="1">
                <a:off x="2652713" y="2214563"/>
                <a:ext cx="230982" cy="23336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flipH="1">
                <a:off x="2369344" y="1671638"/>
                <a:ext cx="233362" cy="7786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flipH="1" flipV="1">
                <a:off x="2109788" y="2185988"/>
                <a:ext cx="259556" cy="26431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flipV="1">
                <a:off x="2109788" y="1950244"/>
                <a:ext cx="764381" cy="23574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flipH="1" flipV="1">
                <a:off x="2602706" y="1671638"/>
                <a:ext cx="271464" cy="2786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flipH="1">
                <a:off x="2114550" y="1671638"/>
                <a:ext cx="488156" cy="5072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>
                <a:off x="2114550" y="2178844"/>
                <a:ext cx="538163" cy="2690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flipH="1">
                <a:off x="2369344" y="2447925"/>
                <a:ext cx="28337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flipV="1">
                <a:off x="2369344" y="1957388"/>
                <a:ext cx="500062" cy="4905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flipH="1">
                <a:off x="2647950" y="1943100"/>
                <a:ext cx="221456" cy="50482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>
                <a:off x="2600325" y="1674019"/>
                <a:ext cx="278606" cy="5476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Group 56"/>
            <p:cNvGrpSpPr/>
            <p:nvPr/>
          </p:nvGrpSpPr>
          <p:grpSpPr>
            <a:xfrm rot="900000">
              <a:off x="7804447" y="3388159"/>
              <a:ext cx="431272" cy="371786"/>
              <a:chOff x="3779912" y="1052736"/>
              <a:chExt cx="751764" cy="648072"/>
            </a:xfrm>
          </p:grpSpPr>
          <p:grpSp>
            <p:nvGrpSpPr>
              <p:cNvPr id="117" name="Group 116"/>
              <p:cNvGrpSpPr/>
              <p:nvPr/>
            </p:nvGrpSpPr>
            <p:grpSpPr>
              <a:xfrm>
                <a:off x="3779912" y="1052736"/>
                <a:ext cx="751764" cy="648072"/>
                <a:chOff x="3779912" y="1052736"/>
                <a:chExt cx="751764" cy="648072"/>
              </a:xfrm>
            </p:grpSpPr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3941930" y="1052736"/>
                  <a:ext cx="427728" cy="6480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flipV="1">
                  <a:off x="3941930" y="1052736"/>
                  <a:ext cx="427728" cy="6480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3779912" y="1376772"/>
                  <a:ext cx="75176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4369658" y="1052736"/>
                  <a:ext cx="162018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flipH="1">
                  <a:off x="4369658" y="1376772"/>
                  <a:ext cx="162018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flipH="1">
                  <a:off x="3941930" y="1700808"/>
                  <a:ext cx="42772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flipH="1" flipV="1">
                  <a:off x="3779912" y="1376772"/>
                  <a:ext cx="162018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3941930" y="1052736"/>
                  <a:ext cx="42772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flipH="1">
                  <a:off x="3779912" y="1052736"/>
                  <a:ext cx="589746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3779912" y="1376772"/>
                  <a:ext cx="589746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flipV="1">
                  <a:off x="4369658" y="1052736"/>
                  <a:ext cx="0" cy="6480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3941930" y="1052736"/>
                  <a:ext cx="589746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flipH="1">
                  <a:off x="3941930" y="1376772"/>
                  <a:ext cx="589746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flipV="1">
                  <a:off x="3941930" y="1052736"/>
                  <a:ext cx="0" cy="6480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8" name="Straight Connector 117"/>
              <p:cNvCxnSpPr/>
              <p:nvPr/>
            </p:nvCxnSpPr>
            <p:spPr>
              <a:xfrm flipH="1">
                <a:off x="3779912" y="1052736"/>
                <a:ext cx="162018" cy="32403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Group 57"/>
            <p:cNvGrpSpPr/>
            <p:nvPr/>
          </p:nvGrpSpPr>
          <p:grpSpPr>
            <a:xfrm rot="20700000">
              <a:off x="7015801" y="3389817"/>
              <a:ext cx="431272" cy="371786"/>
              <a:chOff x="3779912" y="1052736"/>
              <a:chExt cx="751764" cy="648072"/>
            </a:xfrm>
          </p:grpSpPr>
          <p:grpSp>
            <p:nvGrpSpPr>
              <p:cNvPr id="101" name="Group 100"/>
              <p:cNvGrpSpPr/>
              <p:nvPr/>
            </p:nvGrpSpPr>
            <p:grpSpPr>
              <a:xfrm>
                <a:off x="3779912" y="1052736"/>
                <a:ext cx="751764" cy="648072"/>
                <a:chOff x="3779912" y="1052736"/>
                <a:chExt cx="751764" cy="648072"/>
              </a:xfrm>
            </p:grpSpPr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3941930" y="1052736"/>
                  <a:ext cx="427728" cy="6480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flipV="1">
                  <a:off x="3941930" y="1052736"/>
                  <a:ext cx="427728" cy="6480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3779912" y="1376772"/>
                  <a:ext cx="75176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4369658" y="1052736"/>
                  <a:ext cx="162018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flipH="1">
                  <a:off x="4369658" y="1376772"/>
                  <a:ext cx="162018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 flipH="1">
                  <a:off x="3941930" y="1700808"/>
                  <a:ext cx="42772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 flipH="1" flipV="1">
                  <a:off x="3779912" y="1376772"/>
                  <a:ext cx="162018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3941930" y="1052736"/>
                  <a:ext cx="42772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 flipH="1">
                  <a:off x="3779912" y="1052736"/>
                  <a:ext cx="589746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3779912" y="1376772"/>
                  <a:ext cx="589746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 flipV="1">
                  <a:off x="4369658" y="1052736"/>
                  <a:ext cx="0" cy="6480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3941930" y="1052736"/>
                  <a:ext cx="589746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flipH="1">
                  <a:off x="3941930" y="1376772"/>
                  <a:ext cx="589746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flipV="1">
                  <a:off x="3941930" y="1052736"/>
                  <a:ext cx="0" cy="6480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2" name="Straight Connector 101"/>
              <p:cNvCxnSpPr/>
              <p:nvPr/>
            </p:nvCxnSpPr>
            <p:spPr>
              <a:xfrm flipH="1">
                <a:off x="3779912" y="1052736"/>
                <a:ext cx="162018" cy="32403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 rot="20700000">
              <a:off x="7804447" y="2638524"/>
              <a:ext cx="431272" cy="371786"/>
              <a:chOff x="3779912" y="1052736"/>
              <a:chExt cx="751764" cy="648072"/>
            </a:xfrm>
          </p:grpSpPr>
          <p:grpSp>
            <p:nvGrpSpPr>
              <p:cNvPr id="85" name="Group 84"/>
              <p:cNvGrpSpPr/>
              <p:nvPr/>
            </p:nvGrpSpPr>
            <p:grpSpPr>
              <a:xfrm>
                <a:off x="3779912" y="1052736"/>
                <a:ext cx="751764" cy="648072"/>
                <a:chOff x="3779912" y="1052736"/>
                <a:chExt cx="751764" cy="648072"/>
              </a:xfrm>
            </p:grpSpPr>
            <p:cxnSp>
              <p:nvCxnSpPr>
                <p:cNvPr id="87" name="Straight Connector 86"/>
                <p:cNvCxnSpPr/>
                <p:nvPr/>
              </p:nvCxnSpPr>
              <p:spPr>
                <a:xfrm>
                  <a:off x="3941930" y="1052736"/>
                  <a:ext cx="427728" cy="6480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flipV="1">
                  <a:off x="3941930" y="1052736"/>
                  <a:ext cx="427728" cy="6480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3779912" y="1376772"/>
                  <a:ext cx="75176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>
                  <a:off x="4369658" y="1052736"/>
                  <a:ext cx="162018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flipH="1">
                  <a:off x="4369658" y="1376772"/>
                  <a:ext cx="162018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3941930" y="1700808"/>
                  <a:ext cx="42772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flipH="1" flipV="1">
                  <a:off x="3779912" y="1376772"/>
                  <a:ext cx="162018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3941930" y="1052736"/>
                  <a:ext cx="42772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flipH="1">
                  <a:off x="3779912" y="1052736"/>
                  <a:ext cx="589746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3779912" y="1376772"/>
                  <a:ext cx="589746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flipV="1">
                  <a:off x="4369658" y="1052736"/>
                  <a:ext cx="0" cy="6480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3941930" y="1052736"/>
                  <a:ext cx="589746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flipH="1">
                  <a:off x="3941930" y="1376772"/>
                  <a:ext cx="589746" cy="3240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flipV="1">
                  <a:off x="3941930" y="1052736"/>
                  <a:ext cx="0" cy="6480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6" name="Straight Connector 85"/>
              <p:cNvCxnSpPr/>
              <p:nvPr/>
            </p:nvCxnSpPr>
            <p:spPr>
              <a:xfrm flipH="1">
                <a:off x="3779912" y="1052736"/>
                <a:ext cx="162018" cy="32403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0" name="Straight Connector 59"/>
            <p:cNvCxnSpPr/>
            <p:nvPr/>
          </p:nvCxnSpPr>
          <p:spPr>
            <a:xfrm>
              <a:off x="6807207" y="2257723"/>
              <a:ext cx="348499" cy="3553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679920" y="2385011"/>
              <a:ext cx="337894" cy="38359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6798021" y="2096498"/>
              <a:ext cx="1667678" cy="65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6656298" y="1954775"/>
              <a:ext cx="1951124" cy="596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382038" y="2232972"/>
              <a:ext cx="0" cy="196293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522449" y="2385011"/>
              <a:ext cx="11811" cy="166261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6807207" y="4319257"/>
              <a:ext cx="16650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6665484" y="4468854"/>
              <a:ext cx="195506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 flipV="1">
              <a:off x="8737336" y="2376007"/>
              <a:ext cx="11810" cy="16637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8893493" y="2222474"/>
              <a:ext cx="0" cy="196293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 flipV="1">
              <a:off x="8228371" y="3631520"/>
              <a:ext cx="360680" cy="40822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 flipV="1">
              <a:off x="8090479" y="3785365"/>
              <a:ext cx="375220" cy="38035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7398059" y="3721856"/>
              <a:ext cx="4554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7439725" y="3518241"/>
              <a:ext cx="372069" cy="165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7951137" y="3035730"/>
              <a:ext cx="0" cy="327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8186704" y="2972222"/>
              <a:ext cx="0" cy="4540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296498" y="3035730"/>
              <a:ext cx="3884" cy="32866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7059480" y="2972222"/>
              <a:ext cx="5335" cy="45568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7434391" y="2880228"/>
              <a:ext cx="37740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7392724" y="2676613"/>
              <a:ext cx="46073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8090479" y="2251344"/>
              <a:ext cx="372597" cy="36176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8228371" y="2376007"/>
              <a:ext cx="361992" cy="39259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6679920" y="3629862"/>
              <a:ext cx="343229" cy="41251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6804584" y="3787023"/>
              <a:ext cx="357907" cy="3787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Box 83"/>
                <p:cNvSpPr txBox="1"/>
                <p:nvPr/>
              </p:nvSpPr>
              <p:spPr>
                <a:xfrm>
                  <a:off x="7174737" y="3893341"/>
                  <a:ext cx="89869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U" sz="1400" b="0" i="1" smtClean="0">
                            <a:latin typeface="Cambria Math"/>
                          </a:rPr>
                          <m:t>𝐾</m:t>
                        </m:r>
                        <m:r>
                          <a:rPr lang="en-AU" sz="1400" b="0" i="1" smtClean="0">
                            <a:latin typeface="Cambria Math"/>
                          </a:rPr>
                          <m:t>(2</m:t>
                        </m:r>
                        <m:sSub>
                          <m:sSubPr>
                            <m:ctrlPr>
                              <a:rPr lang="en-AU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sz="14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AU" sz="1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AU" sz="1400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AU" sz="1400" dirty="0"/>
                </a:p>
              </p:txBody>
            </p:sp>
          </mc:Choice>
          <mc:Fallback xmlns="">
            <p:sp>
              <p:nvSpPr>
                <p:cNvPr id="84" name="Text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74737" y="3893341"/>
                  <a:ext cx="898695" cy="307777"/>
                </a:xfrm>
                <a:prstGeom prst="rect">
                  <a:avLst/>
                </a:prstGeom>
                <a:blipFill>
                  <a:blip r:embed="rId7"/>
                  <a:stretch>
                    <a:fillRect b="-5882"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5" name="Group 44"/>
          <p:cNvGrpSpPr/>
          <p:nvPr/>
        </p:nvGrpSpPr>
        <p:grpSpPr>
          <a:xfrm>
            <a:off x="5338291" y="3416883"/>
            <a:ext cx="1530789" cy="1456569"/>
            <a:chOff x="5338291" y="3416883"/>
            <a:chExt cx="1530789" cy="14565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6450866" y="3513003"/>
                  <a:ext cx="41821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AU" sz="2400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50866" y="3513003"/>
                  <a:ext cx="418214" cy="461665"/>
                </a:xfrm>
                <a:prstGeom prst="rect">
                  <a:avLst/>
                </a:prstGeom>
                <a:blipFill>
                  <a:blip r:embed="rId8"/>
                  <a:stretch>
                    <a:fillRect l="-2899" r="-5797" b="-1316"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3" name="TextBox 212"/>
                <p:cNvSpPr txBox="1"/>
                <p:nvPr/>
              </p:nvSpPr>
              <p:spPr>
                <a:xfrm>
                  <a:off x="5338291" y="3416883"/>
                  <a:ext cx="41821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AU" sz="2400" dirty="0"/>
                </a:p>
              </p:txBody>
            </p:sp>
          </mc:Choice>
          <mc:Fallback xmlns="">
            <p:sp>
              <p:nvSpPr>
                <p:cNvPr id="213" name="TextBox 2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8291" y="3416883"/>
                  <a:ext cx="418214" cy="461665"/>
                </a:xfrm>
                <a:prstGeom prst="rect">
                  <a:avLst/>
                </a:prstGeom>
                <a:blipFill>
                  <a:blip r:embed="rId9"/>
                  <a:stretch>
                    <a:fillRect l="-4412" r="-8824" b="-1333"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4" name="TextBox 213"/>
                <p:cNvSpPr txBox="1"/>
                <p:nvPr/>
              </p:nvSpPr>
              <p:spPr>
                <a:xfrm>
                  <a:off x="5536557" y="4411787"/>
                  <a:ext cx="41821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AU" sz="2400" dirty="0"/>
                </a:p>
              </p:txBody>
            </p:sp>
          </mc:Choice>
          <mc:Fallback xmlns="">
            <p:sp>
              <p:nvSpPr>
                <p:cNvPr id="214" name="TextBox 2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36557" y="4411787"/>
                  <a:ext cx="418214" cy="461665"/>
                </a:xfrm>
                <a:prstGeom prst="rect">
                  <a:avLst/>
                </a:prstGeom>
                <a:blipFill>
                  <a:blip r:embed="rId10"/>
                  <a:stretch>
                    <a:fillRect l="-2899" r="-7246" b="-1333"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2074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1" grpId="0" animBg="1"/>
      <p:bldP spid="4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1923</TotalTime>
  <Words>955</Words>
  <Application>Microsoft Office PowerPoint</Application>
  <PresentationFormat>Widescreen</PresentationFormat>
  <Paragraphs>118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Darryn Bryant</dc:creator>
  <cp:lastModifiedBy>Darryn Bryant</cp:lastModifiedBy>
  <cp:revision>169</cp:revision>
  <dcterms:created xsi:type="dcterms:W3CDTF">2018-05-17T23:02:01Z</dcterms:created>
  <dcterms:modified xsi:type="dcterms:W3CDTF">2018-05-28T06:16:10Z</dcterms:modified>
</cp:coreProperties>
</file>